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45"/>
  </p:notesMasterIdLst>
  <p:sldIdLst>
    <p:sldId id="256" r:id="rId2"/>
    <p:sldId id="371" r:id="rId3"/>
    <p:sldId id="382" r:id="rId4"/>
    <p:sldId id="372" r:id="rId5"/>
    <p:sldId id="257" r:id="rId6"/>
    <p:sldId id="332" r:id="rId7"/>
    <p:sldId id="388" r:id="rId8"/>
    <p:sldId id="373" r:id="rId9"/>
    <p:sldId id="360" r:id="rId10"/>
    <p:sldId id="359" r:id="rId11"/>
    <p:sldId id="361" r:id="rId12"/>
    <p:sldId id="369" r:id="rId13"/>
    <p:sldId id="374" r:id="rId14"/>
    <p:sldId id="362" r:id="rId15"/>
    <p:sldId id="370" r:id="rId16"/>
    <p:sldId id="260" r:id="rId17"/>
    <p:sldId id="334" r:id="rId18"/>
    <p:sldId id="333" r:id="rId19"/>
    <p:sldId id="258" r:id="rId20"/>
    <p:sldId id="375" r:id="rId21"/>
    <p:sldId id="340" r:id="rId22"/>
    <p:sldId id="383" r:id="rId23"/>
    <p:sldId id="389" r:id="rId24"/>
    <p:sldId id="384" r:id="rId25"/>
    <p:sldId id="367" r:id="rId26"/>
    <p:sldId id="385" r:id="rId27"/>
    <p:sldId id="353" r:id="rId28"/>
    <p:sldId id="377" r:id="rId29"/>
    <p:sldId id="357" r:id="rId30"/>
    <p:sldId id="386" r:id="rId31"/>
    <p:sldId id="358" r:id="rId32"/>
    <p:sldId id="379" r:id="rId33"/>
    <p:sldId id="376" r:id="rId34"/>
    <p:sldId id="324" r:id="rId35"/>
    <p:sldId id="387" r:id="rId36"/>
    <p:sldId id="295" r:id="rId37"/>
    <p:sldId id="326" r:id="rId38"/>
    <p:sldId id="381" r:id="rId39"/>
    <p:sldId id="327" r:id="rId40"/>
    <p:sldId id="390" r:id="rId41"/>
    <p:sldId id="391" r:id="rId42"/>
    <p:sldId id="392" r:id="rId43"/>
    <p:sldId id="393"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78799A-EE66-4627-A187-8133A3FB786A}">
  <a:tblStyle styleId="{6B78799A-EE66-4627-A187-8133A3FB78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深色樣式 1 - 輔色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深色樣式 1 - 輔色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94"/>
    <p:restoredTop sz="73984" autoAdjust="0"/>
  </p:normalViewPr>
  <p:slideViewPr>
    <p:cSldViewPr snapToGrid="0">
      <p:cViewPr varScale="1">
        <p:scale>
          <a:sx n="108" d="100"/>
          <a:sy n="108" d="100"/>
        </p:scale>
        <p:origin x="38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ltLang="zh-TW" sz="1100" b="0" i="0" u="none" strike="noStrike" cap="none" baseline="0" dirty="0" err="1">
                <a:solidFill>
                  <a:srgbClr val="000000"/>
                </a:solidFill>
                <a:latin typeface="Arial"/>
                <a:ea typeface="Arial"/>
                <a:cs typeface="Arial"/>
                <a:sym typeface="Arial"/>
              </a:rPr>
              <a:t>BigChainDB</a:t>
            </a:r>
            <a:r>
              <a:rPr lang="zh-TW" altLang="en-US" sz="1100" b="0" i="0" u="none" strike="noStrike" cap="none" baseline="0" dirty="0">
                <a:solidFill>
                  <a:srgbClr val="000000"/>
                </a:solidFill>
                <a:latin typeface="Arial"/>
                <a:ea typeface="Arial"/>
                <a:cs typeface="Arial"/>
                <a:sym typeface="Arial"/>
              </a:rPr>
              <a:t>是一個去中心資料庫。它的設計起源於分散式資料庫，加入了很多區塊鏈的特性，像是去中心控制、不可改變性、數字資產的建立和移動。</a:t>
            </a:r>
          </a:p>
          <a:p>
            <a:pPr marL="158750" indent="0">
              <a:buNone/>
            </a:pPr>
            <a:r>
              <a:rPr lang="en-US" altLang="zh-TW" sz="1100" b="0" i="0" u="none" strike="noStrike" cap="none" baseline="0" dirty="0" err="1">
                <a:solidFill>
                  <a:srgbClr val="000000"/>
                </a:solidFill>
                <a:latin typeface="Arial"/>
                <a:ea typeface="Arial"/>
                <a:cs typeface="Arial"/>
                <a:sym typeface="Arial"/>
              </a:rPr>
              <a:t>BigChainDB</a:t>
            </a:r>
            <a:r>
              <a:rPr lang="en-US" altLang="zh-TW" sz="1100" b="0" i="0" u="none" strike="noStrike" cap="none" baseline="0" dirty="0">
                <a:solidFill>
                  <a:srgbClr val="000000"/>
                </a:solidFill>
                <a:latin typeface="Arial"/>
                <a:ea typeface="Arial"/>
                <a:cs typeface="Arial"/>
                <a:sym typeface="Arial"/>
              </a:rPr>
              <a:t> </a:t>
            </a:r>
            <a:r>
              <a:rPr lang="zh-TW" altLang="en-US" sz="1100" b="0" i="0" u="none" strike="noStrike" cap="none" baseline="0" dirty="0">
                <a:solidFill>
                  <a:srgbClr val="000000"/>
                </a:solidFill>
                <a:latin typeface="Arial"/>
                <a:ea typeface="Arial"/>
                <a:cs typeface="Arial"/>
                <a:sym typeface="Arial"/>
              </a:rPr>
              <a:t>本身也支援</a:t>
            </a:r>
            <a:r>
              <a:rPr lang="en-US" altLang="zh-TW" sz="1100" b="0" i="0" u="none" strike="noStrike" cap="none" baseline="0" dirty="0">
                <a:solidFill>
                  <a:srgbClr val="000000"/>
                </a:solidFill>
                <a:latin typeface="Arial"/>
                <a:ea typeface="Arial"/>
                <a:cs typeface="Arial"/>
                <a:sym typeface="Arial"/>
              </a:rPr>
              <a:t>NoSQL </a:t>
            </a:r>
            <a:r>
              <a:rPr lang="zh-TW" altLang="en-US" sz="1100" b="0" i="0" u="none" strike="noStrike" cap="none" baseline="0" dirty="0">
                <a:solidFill>
                  <a:srgbClr val="000000"/>
                </a:solidFill>
                <a:latin typeface="Arial"/>
                <a:ea typeface="Arial"/>
                <a:cs typeface="Arial"/>
                <a:sym typeface="Arial"/>
              </a:rPr>
              <a:t>查詢語言，可透過每個節點的 </a:t>
            </a:r>
            <a:r>
              <a:rPr lang="en-US" altLang="zh-TW" sz="1100" b="0" i="0" u="none" strike="noStrike" cap="none" baseline="0" dirty="0" err="1">
                <a:solidFill>
                  <a:srgbClr val="000000"/>
                </a:solidFill>
                <a:latin typeface="Arial"/>
                <a:ea typeface="Arial"/>
                <a:cs typeface="Arial"/>
                <a:sym typeface="Arial"/>
              </a:rPr>
              <a:t>mongoDB</a:t>
            </a:r>
            <a:r>
              <a:rPr lang="en-US" altLang="zh-TW" sz="1100" b="0" i="0" u="none" strike="noStrike" cap="none" baseline="0" dirty="0">
                <a:solidFill>
                  <a:srgbClr val="000000"/>
                </a:solidFill>
                <a:latin typeface="Arial"/>
                <a:ea typeface="Arial"/>
                <a:cs typeface="Arial"/>
                <a:sym typeface="Arial"/>
              </a:rPr>
              <a:t> </a:t>
            </a:r>
            <a:r>
              <a:rPr lang="zh-TW" altLang="en-US" sz="1100" b="0" i="0" u="none" strike="noStrike" cap="none" baseline="0" dirty="0">
                <a:solidFill>
                  <a:srgbClr val="000000"/>
                </a:solidFill>
                <a:latin typeface="Arial"/>
                <a:ea typeface="Arial"/>
                <a:cs typeface="Arial"/>
                <a:sym typeface="Arial"/>
              </a:rPr>
              <a:t>資料庫進行鏈上資訊</a:t>
            </a:r>
            <a:r>
              <a:rPr lang="en-US" altLang="zh-TW" sz="1100" b="0" i="0" u="none" strike="noStrike" cap="none" baseline="0" dirty="0">
                <a:solidFill>
                  <a:srgbClr val="000000"/>
                </a:solidFill>
                <a:latin typeface="Arial"/>
                <a:ea typeface="Arial"/>
                <a:cs typeface="Arial"/>
                <a:sym typeface="Arial"/>
              </a:rPr>
              <a:t>(Block</a:t>
            </a:r>
            <a:r>
              <a:rPr lang="zh-TW" altLang="en-US" sz="1100" b="0" i="0" u="none" strike="noStrike" cap="none" baseline="0" dirty="0">
                <a:solidFill>
                  <a:srgbClr val="000000"/>
                </a:solidFill>
                <a:latin typeface="Arial"/>
                <a:ea typeface="Arial"/>
                <a:cs typeface="Arial"/>
                <a:sym typeface="Arial"/>
              </a:rPr>
              <a:t>、</a:t>
            </a:r>
            <a:r>
              <a:rPr lang="en-US" altLang="zh-TW" sz="1100" b="0" i="0" u="none" strike="noStrike" cap="none" baseline="0" dirty="0">
                <a:solidFill>
                  <a:srgbClr val="000000"/>
                </a:solidFill>
                <a:latin typeface="Arial"/>
                <a:ea typeface="Arial"/>
                <a:cs typeface="Arial"/>
                <a:sym typeface="Arial"/>
              </a:rPr>
              <a:t>Transaction </a:t>
            </a:r>
            <a:r>
              <a:rPr lang="zh-TW" altLang="en-US" sz="1100" b="0" i="0" u="none" strike="noStrike" cap="none" baseline="0" dirty="0">
                <a:solidFill>
                  <a:srgbClr val="000000"/>
                </a:solidFill>
                <a:latin typeface="Arial"/>
                <a:ea typeface="Arial"/>
                <a:cs typeface="Arial"/>
                <a:sym typeface="Arial"/>
              </a:rPr>
              <a:t>等</a:t>
            </a:r>
            <a:r>
              <a:rPr lang="en-US" altLang="zh-TW" sz="1100" b="0" i="0" u="none" strike="noStrike" cap="none" baseline="0" dirty="0">
                <a:solidFill>
                  <a:srgbClr val="000000"/>
                </a:solidFill>
                <a:latin typeface="Arial"/>
                <a:ea typeface="Arial"/>
                <a:cs typeface="Arial"/>
                <a:sym typeface="Arial"/>
              </a:rPr>
              <a:t>)</a:t>
            </a:r>
            <a:r>
              <a:rPr lang="zh-TW" altLang="en-US" sz="1100" b="0" i="0" u="none" strike="noStrike" cap="none" baseline="0" dirty="0">
                <a:solidFill>
                  <a:srgbClr val="000000"/>
                </a:solidFill>
                <a:latin typeface="Arial"/>
                <a:ea typeface="Arial"/>
                <a:cs typeface="Arial"/>
                <a:sym typeface="Arial"/>
              </a:rPr>
              <a:t>之搜索</a:t>
            </a:r>
            <a:endParaRPr lang="en-US" altLang="zh-TW" sz="1100" b="0" i="0" u="none" strike="noStrike" cap="none" baseline="0" dirty="0">
              <a:solidFill>
                <a:srgbClr val="000000"/>
              </a:solidFill>
              <a:latin typeface="Arial"/>
              <a:ea typeface="Arial"/>
              <a:cs typeface="Arial"/>
              <a:sym typeface="Arial"/>
            </a:endParaRPr>
          </a:p>
          <a:p>
            <a:pPr marL="158750" indent="0">
              <a:buNone/>
            </a:pPr>
            <a:r>
              <a:rPr lang="zh-TW" altLang="en-US" sz="1100" b="0" i="0" u="none" strike="noStrike" cap="none" baseline="0" dirty="0">
                <a:solidFill>
                  <a:srgbClr val="000000"/>
                </a:solidFill>
                <a:latin typeface="Arial"/>
                <a:ea typeface="Arial"/>
                <a:cs typeface="Arial"/>
                <a:sym typeface="Arial"/>
              </a:rPr>
              <a:t>但缺點是不包含智能合約內部數據查詢，該技術主要是用於儲存鏈上資料之用</a:t>
            </a:r>
            <a:endParaRPr lang="en-US" altLang="zh-TW" sz="1100" b="0" i="0" u="none" strike="noStrike" cap="none" baseline="0" dirty="0">
              <a:solidFill>
                <a:srgbClr val="000000"/>
              </a:solidFill>
              <a:latin typeface="Arial"/>
              <a:ea typeface="Arial"/>
              <a:cs typeface="Arial"/>
              <a:sym typeface="Arial"/>
            </a:endParaRPr>
          </a:p>
          <a:p>
            <a:pPr marL="158750" indent="0">
              <a:buNone/>
            </a:pPr>
            <a:endParaRPr lang="en-US" altLang="zh-TW" sz="1100" b="0" i="0" u="none" strike="noStrike" cap="none" baseline="0" dirty="0">
              <a:solidFill>
                <a:srgbClr val="000000"/>
              </a:solidFill>
              <a:effectLst/>
              <a:latin typeface="Arial"/>
              <a:ea typeface="Microsoft JhengHei" panose="020B0604030504040204" pitchFamily="34" charset="-120"/>
              <a:cs typeface="Arial"/>
              <a:sym typeface="Arial"/>
            </a:endParaRPr>
          </a:p>
          <a:p>
            <a:pPr marL="158750" indent="0">
              <a:buNone/>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4228429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ltLang="zh-TW" sz="1100" b="0" i="0" u="none" strike="noStrike" cap="none" dirty="0" err="1">
                <a:solidFill>
                  <a:srgbClr val="000000"/>
                </a:solidFill>
                <a:effectLst/>
                <a:latin typeface="Arial"/>
                <a:ea typeface="Arial"/>
                <a:cs typeface="Arial"/>
                <a:sym typeface="Arial"/>
              </a:rPr>
              <a:t>Etherscan</a:t>
            </a:r>
            <a:r>
              <a:rPr lang="zh-TW" altLang="zh-TW" sz="1100" b="0" i="0" u="none" strike="noStrike" cap="none" dirty="0">
                <a:solidFill>
                  <a:srgbClr val="000000"/>
                </a:solidFill>
                <a:effectLst/>
                <a:latin typeface="Arial"/>
                <a:ea typeface="Arial"/>
                <a:cs typeface="Arial"/>
                <a:sym typeface="Arial"/>
              </a:rPr>
              <a:t>，是一個</a:t>
            </a:r>
            <a:r>
              <a:rPr lang="en-US" altLang="zh-TW" sz="1100" b="0" i="0" u="none" strike="noStrike" cap="none" dirty="0" err="1">
                <a:solidFill>
                  <a:srgbClr val="000000"/>
                </a:solidFill>
                <a:effectLst/>
                <a:latin typeface="Arial"/>
                <a:ea typeface="Arial"/>
                <a:cs typeface="Arial"/>
                <a:sym typeface="Arial"/>
              </a:rPr>
              <a:t>Ethereum</a:t>
            </a:r>
            <a:r>
              <a:rPr lang="en-US" altLang="zh-TW" sz="1100" b="0" i="0" u="none" strike="noStrike" cap="none" dirty="0">
                <a:solidFill>
                  <a:srgbClr val="000000"/>
                </a:solidFill>
                <a:effectLst/>
                <a:latin typeface="Arial"/>
                <a:ea typeface="Arial"/>
                <a:cs typeface="Arial"/>
                <a:sym typeface="Arial"/>
              </a:rPr>
              <a:t> Block Explorer</a:t>
            </a:r>
            <a:r>
              <a:rPr lang="zh-TW" altLang="zh-TW" sz="1100" b="0" i="0" u="none" strike="noStrike" cap="none" dirty="0">
                <a:solidFill>
                  <a:srgbClr val="000000"/>
                </a:solidFill>
                <a:effectLst/>
                <a:latin typeface="Arial"/>
                <a:ea typeface="Arial"/>
                <a:cs typeface="Arial"/>
                <a:sym typeface="Arial"/>
              </a:rPr>
              <a:t>，可以查看區塊鏈上所有發生的交易、交易狀態或是查詢</a:t>
            </a:r>
            <a:r>
              <a:rPr lang="en-US" altLang="zh-TW" sz="1100" b="0" i="0" u="none" strike="noStrike" cap="none" dirty="0">
                <a:solidFill>
                  <a:srgbClr val="000000"/>
                </a:solidFill>
                <a:effectLst/>
                <a:latin typeface="Arial"/>
                <a:ea typeface="Arial"/>
                <a:cs typeface="Arial"/>
                <a:sym typeface="Arial"/>
              </a:rPr>
              <a:t>ETH</a:t>
            </a:r>
            <a:r>
              <a:rPr lang="zh-TW" altLang="zh-TW" sz="1100" b="0" i="0" u="none" strike="noStrike" cap="none" dirty="0">
                <a:solidFill>
                  <a:srgbClr val="000000"/>
                </a:solidFill>
                <a:effectLst/>
                <a:latin typeface="Arial"/>
                <a:ea typeface="Arial"/>
                <a:cs typeface="Arial"/>
                <a:sym typeface="Arial"/>
              </a:rPr>
              <a:t>錢包餘額等功能。其中，</a:t>
            </a:r>
            <a:r>
              <a:rPr lang="en-US" altLang="zh-TW" sz="1100" b="0" i="0" u="none" strike="noStrike" cap="none" dirty="0" err="1">
                <a:solidFill>
                  <a:srgbClr val="000000"/>
                </a:solidFill>
                <a:effectLst/>
                <a:latin typeface="Arial"/>
                <a:ea typeface="Arial"/>
                <a:cs typeface="Arial"/>
                <a:sym typeface="Arial"/>
              </a:rPr>
              <a:t>Etherscan</a:t>
            </a:r>
            <a:r>
              <a:rPr lang="zh-TW" altLang="zh-TW" sz="1100" b="0" i="0" u="none" strike="noStrike" cap="none" dirty="0">
                <a:solidFill>
                  <a:srgbClr val="000000"/>
                </a:solidFill>
                <a:effectLst/>
                <a:latin typeface="Arial"/>
                <a:ea typeface="Arial"/>
                <a:cs typeface="Arial"/>
                <a:sym typeface="Arial"/>
              </a:rPr>
              <a:t>也能瀏覽相關</a:t>
            </a:r>
            <a:r>
              <a:rPr lang="zh-TW" altLang="en-US" sz="1100" b="0" i="0" u="none" strike="noStrike" cap="none" dirty="0">
                <a:solidFill>
                  <a:srgbClr val="000000"/>
                </a:solidFill>
                <a:effectLst/>
                <a:latin typeface="Arial"/>
                <a:ea typeface="Arial"/>
                <a:cs typeface="Arial"/>
                <a:sym typeface="Arial"/>
              </a:rPr>
              <a:t>數位貨幣的</a:t>
            </a:r>
            <a:r>
              <a:rPr lang="zh-TW" altLang="zh-TW" sz="1100" b="0" i="0" u="none" strike="noStrike" cap="none" dirty="0">
                <a:solidFill>
                  <a:srgbClr val="000000"/>
                </a:solidFill>
                <a:effectLst/>
                <a:latin typeface="Arial"/>
                <a:ea typeface="Arial"/>
                <a:cs typeface="Arial"/>
                <a:sym typeface="Arial"/>
              </a:rPr>
              <a:t>價格、相關交易以及代幣持有者等。該網站也提供了統計圖表和數據，進而分析供應量的增長、代幣價格的漲幅或是交易頻率等服務。</a:t>
            </a:r>
          </a:p>
        </p:txBody>
      </p:sp>
    </p:spTree>
    <p:extLst>
      <p:ext uri="{BB962C8B-B14F-4D97-AF65-F5344CB8AC3E}">
        <p14:creationId xmlns:p14="http://schemas.microsoft.com/office/powerpoint/2010/main" val="1347577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zh-TW" altLang="en-US" sz="1100" b="0" i="0" u="none" strike="noStrike" cap="none" dirty="0">
                <a:solidFill>
                  <a:srgbClr val="000000"/>
                </a:solidFill>
                <a:effectLst/>
                <a:latin typeface="Arial"/>
                <a:ea typeface="Arial"/>
                <a:cs typeface="Arial"/>
                <a:sym typeface="Arial"/>
              </a:rPr>
              <a:t>這是一個比較常看到取得歷史交易紀錄的方法，</a:t>
            </a:r>
            <a:r>
              <a:rPr lang="en-US" altLang="zh-TW" sz="1100" b="0" i="0" u="none" strike="noStrike" cap="none" dirty="0">
                <a:solidFill>
                  <a:srgbClr val="000000"/>
                </a:solidFill>
                <a:effectLst/>
                <a:latin typeface="Arial"/>
                <a:ea typeface="Arial"/>
                <a:cs typeface="Arial"/>
                <a:sym typeface="Arial"/>
              </a:rPr>
              <a:t>event listener</a:t>
            </a:r>
            <a:r>
              <a:rPr lang="zh-TW" altLang="en-US" sz="1100" b="0" i="0" u="none" strike="noStrike" cap="none" dirty="0">
                <a:solidFill>
                  <a:srgbClr val="000000"/>
                </a:solidFill>
                <a:effectLst/>
                <a:latin typeface="Arial"/>
                <a:ea typeface="Arial"/>
                <a:cs typeface="Arial"/>
                <a:sym typeface="Arial"/>
              </a:rPr>
              <a:t>，主要是利用</a:t>
            </a:r>
            <a:r>
              <a:rPr lang="en-US" altLang="zh-TW" sz="1100" b="0" i="0" u="none" strike="noStrike" cap="none" dirty="0">
                <a:solidFill>
                  <a:srgbClr val="000000"/>
                </a:solidFill>
                <a:effectLst/>
                <a:latin typeface="Arial"/>
                <a:ea typeface="Arial"/>
                <a:cs typeface="Arial"/>
                <a:sym typeface="Arial"/>
              </a:rPr>
              <a:t>web</a:t>
            </a:r>
            <a:r>
              <a:rPr lang="zh-TW" altLang="en-US" sz="1100" b="0" i="0" u="none" strike="noStrike" cap="none" dirty="0">
                <a:solidFill>
                  <a:srgbClr val="000000"/>
                </a:solidFill>
                <a:effectLst/>
                <a:latin typeface="Arial"/>
                <a:ea typeface="Arial"/>
                <a:cs typeface="Arial"/>
                <a:sym typeface="Arial"/>
              </a:rPr>
              <a:t> </a:t>
            </a:r>
            <a:r>
              <a:rPr lang="en-US" altLang="zh-TW" sz="1100" b="0" i="0" u="none" strike="noStrike" cap="none" dirty="0">
                <a:solidFill>
                  <a:srgbClr val="000000"/>
                </a:solidFill>
                <a:effectLst/>
                <a:latin typeface="Arial"/>
                <a:ea typeface="Arial"/>
                <a:cs typeface="Arial"/>
                <a:sym typeface="Arial"/>
              </a:rPr>
              <a:t>API</a:t>
            </a:r>
            <a:r>
              <a:rPr lang="zh-TW" altLang="en-US" sz="1100" b="0" i="0" u="none" strike="noStrike" cap="none" dirty="0">
                <a:solidFill>
                  <a:srgbClr val="000000"/>
                </a:solidFill>
                <a:effectLst/>
                <a:latin typeface="Arial"/>
                <a:ea typeface="Arial"/>
                <a:cs typeface="Arial"/>
                <a:sym typeface="Arial"/>
              </a:rPr>
              <a:t>監聽並取得該智能合約的特定</a:t>
            </a:r>
            <a:r>
              <a:rPr lang="en-US" altLang="zh-TW" sz="1100" b="0" i="0" u="none" strike="noStrike" cap="none" dirty="0">
                <a:solidFill>
                  <a:srgbClr val="000000"/>
                </a:solidFill>
                <a:effectLst/>
                <a:latin typeface="Arial"/>
                <a:ea typeface="Arial"/>
                <a:cs typeface="Arial"/>
                <a:sym typeface="Arial"/>
              </a:rPr>
              <a:t>event</a:t>
            </a:r>
            <a:r>
              <a:rPr lang="zh-TW" altLang="en-US" sz="1100" b="0" i="0" u="none" strike="noStrike" cap="none" dirty="0">
                <a:solidFill>
                  <a:srgbClr val="000000"/>
                </a:solidFill>
                <a:effectLst/>
                <a:latin typeface="Arial"/>
                <a:ea typeface="Arial"/>
                <a:cs typeface="Arial"/>
                <a:sym typeface="Arial"/>
              </a:rPr>
              <a:t>。例如今天我要轉送一枚代幣給</a:t>
            </a:r>
            <a:r>
              <a:rPr lang="en-US" altLang="zh-TW" sz="1100" b="0" i="0" u="none" strike="noStrike" cap="none" dirty="0">
                <a:solidFill>
                  <a:srgbClr val="000000"/>
                </a:solidFill>
                <a:effectLst/>
                <a:latin typeface="Arial"/>
                <a:ea typeface="Arial"/>
                <a:cs typeface="Arial"/>
                <a:sym typeface="Arial"/>
              </a:rPr>
              <a:t>Alice</a:t>
            </a:r>
            <a:r>
              <a:rPr lang="zh-TW" altLang="en-US" sz="1100" b="0" i="0" u="none" strike="noStrike" cap="none" dirty="0">
                <a:solidFill>
                  <a:srgbClr val="000000"/>
                </a:solidFill>
                <a:effectLst/>
                <a:latin typeface="Arial"/>
                <a:ea typeface="Arial"/>
                <a:cs typeface="Arial"/>
                <a:sym typeface="Arial"/>
              </a:rPr>
              <a:t>，我可以在合約內部訂定一個</a:t>
            </a:r>
            <a:r>
              <a:rPr lang="en-US" altLang="zh-TW" sz="1100" b="0" i="0" u="none" strike="noStrike" cap="none" dirty="0">
                <a:solidFill>
                  <a:srgbClr val="000000"/>
                </a:solidFill>
                <a:effectLst/>
                <a:latin typeface="Arial"/>
                <a:ea typeface="Arial"/>
                <a:cs typeface="Arial"/>
                <a:sym typeface="Arial"/>
              </a:rPr>
              <a:t>event</a:t>
            </a:r>
            <a:r>
              <a:rPr lang="zh-TW" altLang="en-US" sz="1100" b="0" i="0" u="none" strike="noStrike" cap="none" dirty="0">
                <a:solidFill>
                  <a:srgbClr val="000000"/>
                </a:solidFill>
                <a:effectLst/>
                <a:latin typeface="Arial"/>
                <a:ea typeface="Arial"/>
                <a:cs typeface="Arial"/>
                <a:sym typeface="Arial"/>
              </a:rPr>
              <a:t>，當我下達轉送的指令時同時發出</a:t>
            </a:r>
            <a:r>
              <a:rPr lang="en-US" altLang="zh-TW" sz="1100" b="0" i="0" u="none" strike="noStrike" cap="none" dirty="0">
                <a:solidFill>
                  <a:srgbClr val="000000"/>
                </a:solidFill>
                <a:effectLst/>
                <a:latin typeface="Arial"/>
                <a:ea typeface="Arial"/>
                <a:cs typeface="Arial"/>
                <a:sym typeface="Arial"/>
              </a:rPr>
              <a:t>event</a:t>
            </a:r>
            <a:r>
              <a:rPr lang="zh-TW" altLang="en-US" sz="1100" b="0" i="0" u="none" strike="noStrike" cap="none" dirty="0">
                <a:solidFill>
                  <a:srgbClr val="000000"/>
                </a:solidFill>
                <a:effectLst/>
                <a:latin typeface="Arial"/>
                <a:ea typeface="Arial"/>
                <a:cs typeface="Arial"/>
                <a:sym typeface="Arial"/>
              </a:rPr>
              <a:t>，而我就可以在區塊鏈外部是否有此</a:t>
            </a:r>
            <a:r>
              <a:rPr lang="en-US" altLang="zh-TW" sz="1100" b="0" i="0" u="none" strike="noStrike" cap="none" dirty="0">
                <a:solidFill>
                  <a:srgbClr val="000000"/>
                </a:solidFill>
                <a:effectLst/>
                <a:latin typeface="Arial"/>
                <a:ea typeface="Arial"/>
                <a:cs typeface="Arial"/>
                <a:sym typeface="Arial"/>
              </a:rPr>
              <a:t>event</a:t>
            </a:r>
            <a:r>
              <a:rPr lang="zh-TW" altLang="en-US" sz="1100" b="0" i="0" u="none" strike="noStrike" cap="none" dirty="0">
                <a:solidFill>
                  <a:srgbClr val="000000"/>
                </a:solidFill>
                <a:effectLst/>
                <a:latin typeface="Arial"/>
                <a:ea typeface="Arial"/>
                <a:cs typeface="Arial"/>
                <a:sym typeface="Arial"/>
              </a:rPr>
              <a:t>的發生，以取得交易紀錄。</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en-US" sz="1100" b="0" i="0" u="none" strike="noStrike" cap="none" dirty="0">
                <a:solidFill>
                  <a:srgbClr val="000000"/>
                </a:solidFill>
                <a:effectLst/>
                <a:latin typeface="Arial"/>
                <a:ea typeface="Arial"/>
                <a:cs typeface="Arial"/>
                <a:sym typeface="Arial"/>
              </a:rPr>
              <a:t>而這類方法主要缺點在於</a:t>
            </a:r>
            <a:r>
              <a:rPr lang="en-US" altLang="zh-TW" sz="1100" b="0" i="0" u="none" strike="noStrike" cap="none" dirty="0">
                <a:solidFill>
                  <a:srgbClr val="000000"/>
                </a:solidFill>
                <a:effectLst/>
                <a:latin typeface="Arial"/>
                <a:ea typeface="Arial"/>
                <a:cs typeface="Arial"/>
                <a:sym typeface="Arial"/>
              </a:rPr>
              <a:t>:</a:t>
            </a:r>
          </a:p>
          <a:p>
            <a:pPr marL="387350" indent="-228600">
              <a:buAutoNum type="arabicPeriod"/>
            </a:pPr>
            <a:r>
              <a:rPr lang="zh-TW" altLang="en-US" sz="1100" b="0" i="0" u="none" strike="noStrike" cap="none" dirty="0">
                <a:solidFill>
                  <a:srgbClr val="000000"/>
                </a:solidFill>
                <a:effectLst/>
                <a:latin typeface="Arial"/>
                <a:ea typeface="Arial"/>
                <a:cs typeface="Arial"/>
                <a:sym typeface="Arial"/>
              </a:rPr>
              <a:t>需要在智能合約內部加入</a:t>
            </a:r>
            <a:r>
              <a:rPr lang="en-US" altLang="zh-TW" sz="1100" b="0" i="0" u="none" strike="noStrike" cap="none" dirty="0">
                <a:solidFill>
                  <a:srgbClr val="000000"/>
                </a:solidFill>
                <a:effectLst/>
                <a:latin typeface="Arial"/>
                <a:ea typeface="Arial"/>
                <a:cs typeface="Arial"/>
                <a:sym typeface="Arial"/>
              </a:rPr>
              <a:t>Event</a:t>
            </a:r>
          </a:p>
          <a:p>
            <a:pPr marL="387350" indent="-228600">
              <a:buAutoNum type="arabicPeriod"/>
            </a:pPr>
            <a:r>
              <a:rPr lang="zh-TW" altLang="en-US" sz="1100" b="0" i="0" u="none" strike="noStrike" cap="none" dirty="0">
                <a:solidFill>
                  <a:srgbClr val="000000"/>
                </a:solidFill>
                <a:effectLst/>
                <a:latin typeface="Arial"/>
                <a:ea typeface="Arial"/>
                <a:cs typeface="Arial"/>
                <a:sym typeface="Arial"/>
              </a:rPr>
              <a:t>從外部取得的事件 </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交易紀錄</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，大多儲存於本地的資料庫中。</a:t>
            </a:r>
            <a:endParaRPr lang="en-US" altLang="zh-TW" sz="1100" b="0" i="0" u="none" strike="noStrike" cap="none" dirty="0">
              <a:solidFill>
                <a:srgbClr val="000000"/>
              </a:solidFill>
              <a:effectLst/>
              <a:latin typeface="Arial"/>
              <a:ea typeface="Arial"/>
              <a:cs typeface="Arial"/>
              <a:sym typeface="Arial"/>
            </a:endParaRPr>
          </a:p>
          <a:p>
            <a:pPr marL="387350" indent="-228600">
              <a:buAutoNum type="arabicPeriod"/>
            </a:pPr>
            <a:endParaRPr lang="en-US" altLang="zh-TW" sz="1100" b="0" i="0" u="none" strike="noStrike" cap="none" dirty="0">
              <a:solidFill>
                <a:srgbClr val="000000"/>
              </a:solidFill>
              <a:effectLst/>
              <a:latin typeface="Arial"/>
              <a:ea typeface="Arial"/>
              <a:cs typeface="Arial"/>
              <a:sym typeface="Arial"/>
            </a:endParaRPr>
          </a:p>
          <a:p>
            <a:pPr marL="387350" indent="-228600">
              <a:buAutoNum type="arabicPeriod"/>
            </a:pPr>
            <a:r>
              <a:rPr lang="zh-TW" altLang="en-US" sz="1100" b="0" i="0" u="none" strike="noStrike" cap="none" dirty="0">
                <a:solidFill>
                  <a:srgbClr val="000000"/>
                </a:solidFill>
                <a:effectLst/>
                <a:latin typeface="Arial"/>
                <a:ea typeface="Arial"/>
                <a:cs typeface="Arial"/>
                <a:sym typeface="Arial"/>
              </a:rPr>
              <a:t>必須修改修改合約</a:t>
            </a:r>
            <a:endParaRPr lang="en-US" altLang="zh-TW" sz="1100" b="0" i="0" u="none" strike="noStrike" cap="none" dirty="0">
              <a:solidFill>
                <a:srgbClr val="000000"/>
              </a:solidFill>
              <a:effectLst/>
              <a:latin typeface="Arial"/>
              <a:ea typeface="Arial"/>
              <a:cs typeface="Arial"/>
              <a:sym typeface="Arial"/>
            </a:endParaRPr>
          </a:p>
          <a:p>
            <a:pPr marL="387350" indent="-228600">
              <a:buAutoNum type="arabicPeriod"/>
            </a:pPr>
            <a:r>
              <a:rPr lang="zh-TW" altLang="en-US" sz="1100" b="0" i="0" u="none" strike="noStrike" cap="none" dirty="0">
                <a:solidFill>
                  <a:srgbClr val="000000"/>
                </a:solidFill>
                <a:effectLst/>
                <a:latin typeface="Arial"/>
                <a:ea typeface="Arial"/>
                <a:cs typeface="Arial"/>
                <a:sym typeface="Arial"/>
              </a:rPr>
              <a:t>發送事件</a:t>
            </a:r>
            <a:endParaRPr lang="en-US" altLang="zh-TW" sz="1100" b="0" i="0" u="none" strike="noStrike" cap="none" dirty="0">
              <a:solidFill>
                <a:srgbClr val="000000"/>
              </a:solidFill>
              <a:effectLst/>
              <a:latin typeface="Arial"/>
              <a:ea typeface="Arial"/>
              <a:cs typeface="Arial"/>
              <a:sym typeface="Arial"/>
            </a:endParaRPr>
          </a:p>
          <a:p>
            <a:pPr marL="387350" indent="-228600">
              <a:buAutoNum type="arabicPeriod"/>
            </a:pPr>
            <a:r>
              <a:rPr lang="zh-TW" altLang="en-US" sz="1100" b="0" i="0" u="none" strike="noStrike" cap="none" dirty="0">
                <a:solidFill>
                  <a:srgbClr val="000000"/>
                </a:solidFill>
                <a:effectLst/>
                <a:latin typeface="Arial"/>
                <a:ea typeface="Arial"/>
                <a:cs typeface="Arial"/>
                <a:sym typeface="Arial"/>
              </a:rPr>
              <a:t>伺服器必須一直監聽，可以直接針對我要的交易做接收</a:t>
            </a: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775144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3240849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此為本實驗的設計發想，將區塊鏈</a:t>
            </a:r>
            <a:r>
              <a:rPr lang="en-US" altLang="zh-TW" dirty="0"/>
              <a:t>A</a:t>
            </a:r>
            <a:r>
              <a:rPr lang="zh-TW" altLang="en-US" dirty="0"/>
              <a:t>的交易紀錄儲存於另一區塊鏈</a:t>
            </a:r>
            <a:r>
              <a:rPr lang="en-US" altLang="zh-TW" dirty="0"/>
              <a:t>B</a:t>
            </a:r>
            <a:r>
              <a:rPr lang="zh-TW" altLang="en-US" dirty="0"/>
              <a:t>中．在實作的情況當中，我們是取得以太坊主網上的交易紀錄，並儲存於私有鏈當中，主要考量到鏈上可能發生交易擁塞的狀況，也可以透過自訂義私有鏈的環境來加速同步交易的效率</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使用智能合約顯示，代替區塊鏈</a:t>
            </a:r>
            <a:endParaRPr lang="en-US" altLang="zh-TW" dirty="0"/>
          </a:p>
          <a:p>
            <a:pPr marL="0" lvl="0" indent="0" algn="l" rtl="0">
              <a:spcBef>
                <a:spcPts val="0"/>
              </a:spcBef>
              <a:spcAft>
                <a:spcPts val="0"/>
              </a:spcAft>
              <a:buNone/>
            </a:pPr>
            <a:r>
              <a:rPr lang="zh-TW" altLang="en-US" dirty="0"/>
              <a:t>擷取我們想要的</a:t>
            </a:r>
            <a:r>
              <a:rPr lang="zh-TW" altLang="en-US" dirty="0" smtClean="0"/>
              <a:t>資料</a:t>
            </a:r>
            <a:r>
              <a:rPr lang="en-US" altLang="zh-TW" dirty="0" smtClean="0"/>
              <a:t>(</a:t>
            </a:r>
            <a:r>
              <a:rPr lang="zh-TW" altLang="en-US" dirty="0" smtClean="0"/>
              <a:t>針對單一貨幣，取得我們想要的資料</a:t>
            </a:r>
            <a:r>
              <a:rPr lang="en-US" altLang="zh-TW" dirty="0" smtClean="0"/>
              <a:t>)</a:t>
            </a:r>
            <a:endParaRPr lang="en-US" altLang="zh-TW" dirty="0"/>
          </a:p>
        </p:txBody>
      </p:sp>
    </p:spTree>
    <p:extLst>
      <p:ext uri="{BB962C8B-B14F-4D97-AF65-F5344CB8AC3E}">
        <p14:creationId xmlns:p14="http://schemas.microsoft.com/office/powerpoint/2010/main" val="2945922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867910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Arial"/>
                <a:ea typeface="Arial"/>
                <a:cs typeface="Arial"/>
                <a:sym typeface="Arial"/>
              </a:rPr>
              <a:t>智能合約是區塊鏈中一種制訂合約時所使用的特殊協議，智能合約中內含了程式碼函式，可用於做決策、儲存資料等。</a:t>
            </a:r>
            <a:endParaRPr lang="en-US" altLang="zh-TW" sz="1100" b="0" i="0" u="none" strike="noStrike" cap="none" dirty="0">
              <a:solidFill>
                <a:srgbClr val="000000"/>
              </a:solidFill>
              <a:effectLst/>
              <a:latin typeface="Arial"/>
              <a:ea typeface="Arial"/>
              <a:cs typeface="Arial"/>
              <a:sym typeface="Arial"/>
            </a:endParaRPr>
          </a:p>
          <a:p>
            <a:pPr marL="158750" indent="0" fontAlgn="base">
              <a:buNone/>
            </a:pPr>
            <a:endParaRPr lang="en-US" altLang="zh-TW" sz="1100" b="0" i="0" u="none" strike="noStrike" cap="none" dirty="0">
              <a:solidFill>
                <a:srgbClr val="000000"/>
              </a:solidFill>
              <a:effectLst/>
              <a:latin typeface="Arial"/>
              <a:ea typeface="Arial"/>
              <a:cs typeface="Arial"/>
              <a:sym typeface="Arial"/>
            </a:endParaRPr>
          </a:p>
          <a:p>
            <a:pPr fontAlgn="base"/>
            <a:r>
              <a:rPr lang="zh-TW" altLang="en-US" sz="1100" b="0" i="0" u="none" strike="noStrike" cap="none" dirty="0">
                <a:solidFill>
                  <a:srgbClr val="000000"/>
                </a:solidFill>
                <a:effectLst/>
                <a:latin typeface="Arial"/>
                <a:ea typeface="Arial"/>
                <a:cs typeface="Arial"/>
                <a:sym typeface="Arial"/>
              </a:rPr>
              <a:t>安全性高：智能合約經過部屬後，在未經許可的情況下不會有更改、遺失的狀況。</a:t>
            </a:r>
            <a:endParaRPr lang="en-US" altLang="zh-TW" sz="1100" b="0" i="0" u="none" strike="noStrike" cap="none" dirty="0">
              <a:solidFill>
                <a:srgbClr val="000000"/>
              </a:solidFill>
              <a:effectLst/>
              <a:latin typeface="Arial"/>
              <a:ea typeface="Arial"/>
              <a:cs typeface="Arial"/>
              <a:sym typeface="Arial"/>
            </a:endParaRPr>
          </a:p>
          <a:p>
            <a:pPr fontAlgn="base"/>
            <a:endParaRPr lang="zh-TW" altLang="en-US" sz="1100" b="0" i="0" u="none" strike="noStrike" cap="none" dirty="0">
              <a:solidFill>
                <a:srgbClr val="000000"/>
              </a:solidFill>
              <a:effectLst/>
              <a:latin typeface="Arial"/>
              <a:ea typeface="Arial"/>
              <a:cs typeface="Arial"/>
              <a:sym typeface="Arial"/>
            </a:endParaRPr>
          </a:p>
          <a:p>
            <a:pPr fontAlgn="base"/>
            <a:r>
              <a:rPr lang="zh-TW" altLang="en-US" sz="1100" b="0" i="0" u="none" strike="noStrike" cap="none" dirty="0">
                <a:solidFill>
                  <a:srgbClr val="000000"/>
                </a:solidFill>
                <a:effectLst/>
                <a:latin typeface="Arial"/>
                <a:ea typeface="Arial"/>
                <a:cs typeface="Arial"/>
                <a:sym typeface="Arial"/>
              </a:rPr>
              <a:t>交易效率高：智能合約的流程幾乎為自動化，使其交易效率提高。</a:t>
            </a:r>
            <a:endParaRPr lang="en-US" altLang="zh-TW" sz="1100" b="0" i="0" u="none" strike="noStrike" cap="none" dirty="0">
              <a:solidFill>
                <a:srgbClr val="000000"/>
              </a:solidFill>
              <a:effectLst/>
              <a:latin typeface="Arial"/>
              <a:ea typeface="Arial"/>
              <a:cs typeface="Arial"/>
              <a:sym typeface="Arial"/>
            </a:endParaRPr>
          </a:p>
          <a:p>
            <a:pPr fontAlgn="base"/>
            <a:endParaRPr lang="zh-TW" altLang="en-US" sz="1100" b="0" i="0" u="none" strike="noStrike" cap="none" dirty="0">
              <a:solidFill>
                <a:srgbClr val="000000"/>
              </a:solidFill>
              <a:effectLst/>
              <a:latin typeface="Arial"/>
              <a:ea typeface="Arial"/>
              <a:cs typeface="Arial"/>
              <a:sym typeface="Arial"/>
            </a:endParaRPr>
          </a:p>
          <a:p>
            <a:pPr fontAlgn="base"/>
            <a:r>
              <a:rPr lang="zh-TW" altLang="en-US" sz="1100" b="0" i="0" u="none" strike="noStrike" cap="none" dirty="0">
                <a:solidFill>
                  <a:srgbClr val="000000"/>
                </a:solidFill>
                <a:effectLst/>
                <a:latin typeface="Arial"/>
                <a:ea typeface="Arial"/>
                <a:cs typeface="Arial"/>
                <a:sym typeface="Arial"/>
              </a:rPr>
              <a:t>可客制化：現在存有的智能合約種類多樣，並能依照客戶需求進行修改。</a:t>
            </a:r>
          </a:p>
        </p:txBody>
      </p:sp>
    </p:spTree>
    <p:extLst>
      <p:ext uri="{BB962C8B-B14F-4D97-AF65-F5344CB8AC3E}">
        <p14:creationId xmlns:p14="http://schemas.microsoft.com/office/powerpoint/2010/main" val="4178501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87350" indent="-228600" fontAlgn="base">
              <a:buAutoNum type="arabicPeriod"/>
            </a:pP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區塊鏈是為一個「去中心化的分散式資料庫」，透過集體維護讓區塊鏈裡面的資料更可靠；區塊鏈技術依靠複雜的密碼學與分散式演算法，解決了安全信任問題，並</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透</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過該技術到</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數據儲存、交易驗證、訊息傳遞</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a:t>
            </a:r>
            <a:endPar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387350" indent="-228600" fontAlgn="base">
              <a:buAutoNum type="arabicPeriod"/>
            </a:pPr>
            <a:endPar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158750" indent="0" fontAlgn="base">
              <a:buNone/>
            </a:pP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2.</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 後來</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透過權限管理機制，而有了</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私有鏈與聯盟鏈。</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而建立私有鏈也可以自訂其區塊大小、挖礦速度，達到使用者的應用需求。</a:t>
            </a:r>
            <a:endPar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158750" marR="0" indent="0" algn="l" defTabSz="914400" rtl="0" eaLnBrk="1" fontAlgn="base" latinLnBrk="0" hangingPunct="1">
              <a:lnSpc>
                <a:spcPct val="100000"/>
              </a:lnSpc>
              <a:spcBef>
                <a:spcPts val="0"/>
              </a:spcBef>
              <a:spcAft>
                <a:spcPts val="0"/>
              </a:spcAft>
              <a:buClr>
                <a:srgbClr val="000000"/>
              </a:buClr>
              <a:buSzPts val="1100"/>
              <a:buFont typeface="Arial"/>
              <a:buNone/>
              <a:tabLst/>
              <a:defRPr/>
            </a:pPr>
            <a:endPar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158750" marR="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3.</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 而我所提及的區塊大小、挖礦速度則是關連到區塊鏈中的交易。</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區塊鏈上的交易是在於打包交易並出塊，</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以更新</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帳本內容</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a:t>
            </a:r>
            <a:r>
              <a:rPr lang="zh-TW" altLang="en-US" dirty="0">
                <a:effectLst/>
                <a:latin typeface="DengXian" panose="02010600030101010101" pitchFamily="2" charset="-122"/>
                <a:ea typeface="DengXian" panose="02010600030101010101" pitchFamily="2" charset="-122"/>
              </a:rPr>
              <a:t>例如</a:t>
            </a:r>
            <a:r>
              <a:rPr lang="en-US" altLang="zh-TW" dirty="0">
                <a:effectLst/>
                <a:latin typeface="DengXian" panose="02010600030101010101" pitchFamily="2" charset="-122"/>
                <a:ea typeface="DengXian" panose="02010600030101010101" pitchFamily="2" charset="-122"/>
              </a:rPr>
              <a:t>:</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以太坊</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區塊鏈中</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，每個區塊都有</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固定</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的大小限制</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，每筆交易會因內容不同而大小不定，所以每個區塊能夠打包的交易數量是有限的。但是，在私有鏈當中，我們能自訂義區塊大小，以及打包速度，能夠加速我們處理鏈上交易的狀況</a:t>
            </a:r>
            <a:endPar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158750" marR="0" indent="0" algn="l" defTabSz="914400" rtl="0" eaLnBrk="1" fontAlgn="base" latinLnBrk="0" hangingPunct="1">
              <a:lnSpc>
                <a:spcPct val="100000"/>
              </a:lnSpc>
              <a:spcBef>
                <a:spcPts val="0"/>
              </a:spcBef>
              <a:spcAft>
                <a:spcPts val="0"/>
              </a:spcAft>
              <a:buClr>
                <a:srgbClr val="000000"/>
              </a:buClr>
              <a:buSzPts val="1100"/>
              <a:buFont typeface="Arial"/>
              <a:buNone/>
              <a:tabLst/>
              <a:defRPr/>
            </a:pPr>
            <a:endPar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158750" marR="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使用區塊鏈的優點</a:t>
            </a:r>
            <a:endPar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p:txBody>
      </p:sp>
    </p:spTree>
    <p:extLst>
      <p:ext uri="{BB962C8B-B14F-4D97-AF65-F5344CB8AC3E}">
        <p14:creationId xmlns:p14="http://schemas.microsoft.com/office/powerpoint/2010/main" val="625669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本研究將利用區塊鏈跨鏈技術，取得主鏈上的數位貨幣交易紀錄並儲存至私有鏈當中。</a:t>
            </a:r>
            <a:endParaRPr lang="en-US" altLang="zh-TW" dirty="0"/>
          </a:p>
          <a:p>
            <a:pPr marL="0" lvl="0" indent="0" algn="l" rtl="0">
              <a:spcBef>
                <a:spcPts val="0"/>
              </a:spcBef>
              <a:spcAft>
                <a:spcPts val="0"/>
              </a:spcAft>
              <a:buNone/>
            </a:pPr>
            <a:r>
              <a:rPr lang="zh-TW" altLang="en-US" dirty="0"/>
              <a:t>然而，為了使區塊鏈能夠擁有互操作性，必須先讓區塊鏈間的資料能夠流通。</a:t>
            </a:r>
          </a:p>
          <a:p>
            <a:pPr marL="0" lvl="0" indent="0" algn="l" rtl="0">
              <a:spcBef>
                <a:spcPts val="0"/>
              </a:spcBef>
              <a:spcAft>
                <a:spcPts val="0"/>
              </a:spcAft>
              <a:buNone/>
            </a:pPr>
            <a:r>
              <a:rPr lang="zh-TW" altLang="en-US" dirty="0"/>
              <a:t>能讓兩個或多個區塊鏈間資料交換技術稱之為跨鏈技術。</a:t>
            </a:r>
          </a:p>
          <a:p>
            <a:pPr marL="0" lvl="0" indent="0" algn="l" rtl="0">
              <a:spcBef>
                <a:spcPts val="0"/>
              </a:spcBef>
              <a:spcAft>
                <a:spcPts val="0"/>
              </a:spcAft>
              <a:buNone/>
            </a:pPr>
            <a:r>
              <a:rPr lang="zh-TW" altLang="en-US" dirty="0"/>
              <a:t>跨鏈技術主要有兩種，見證人與中繼。</a:t>
            </a:r>
            <a:endParaRPr lang="en-US" altLang="zh-TW"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表示用見證人</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zh-TW" altLang="en-US" dirty="0"/>
              <a:t>放個圖，表示中間人傳遞訊息</a:t>
            </a:r>
            <a:endParaRPr lang="en-US" altLang="zh-TW" dirty="0"/>
          </a:p>
          <a:p>
            <a:pPr marL="0" lvl="0" indent="0" algn="l" rtl="0">
              <a:spcBef>
                <a:spcPts val="0"/>
              </a:spcBef>
              <a:spcAft>
                <a:spcPts val="0"/>
              </a:spcAft>
              <a:buNone/>
            </a:pPr>
            <a:endParaRPr lang="en-US" dirty="0"/>
          </a:p>
          <a:p>
            <a:pPr marL="0" lvl="0" indent="0" algn="l" rtl="0">
              <a:spcBef>
                <a:spcPts val="0"/>
              </a:spcBef>
              <a:spcAft>
                <a:spcPts val="0"/>
              </a:spcAft>
              <a:buNone/>
            </a:pPr>
            <a:r>
              <a:rPr lang="zh-TW" altLang="en-US" dirty="0"/>
              <a:t>前提是信任大家，但有可能寸在壞人，依賴程度</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3922745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1663375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只留兩個區塊鏈</a:t>
            </a:r>
            <a:endParaRPr lang="en-US" altLang="zh-TW" dirty="0"/>
          </a:p>
        </p:txBody>
      </p:sp>
    </p:spTree>
    <p:extLst>
      <p:ext uri="{BB962C8B-B14F-4D97-AF65-F5344CB8AC3E}">
        <p14:creationId xmlns:p14="http://schemas.microsoft.com/office/powerpoint/2010/main" val="1996218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本實驗架構主要開發於以太坊私有鏈，為的是解決</a:t>
            </a:r>
            <a:r>
              <a:rPr lang="zh-TW" altLang="zh-TW" sz="1100" b="0" i="0" u="none" strike="noStrike" cap="none" dirty="0">
                <a:solidFill>
                  <a:srgbClr val="000000"/>
                </a:solidFill>
                <a:effectLst/>
                <a:latin typeface="Arial"/>
                <a:ea typeface="Arial"/>
                <a:cs typeface="Arial"/>
                <a:sym typeface="Arial"/>
              </a:rPr>
              <a:t>區塊鏈的交易擁塞的情形</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將交易記錄與查詢的服務獨立於主網</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、避免支付過高的手續費</a:t>
            </a:r>
            <a:r>
              <a:rPr lang="en-US" altLang="zh-TW" sz="1100" b="0" i="0" u="none" strike="noStrike" cap="none" dirty="0">
                <a:solidFill>
                  <a:srgbClr val="000000"/>
                </a:solidFill>
                <a:effectLst/>
                <a:latin typeface="Arial"/>
                <a:ea typeface="Arial"/>
                <a:cs typeface="Arial"/>
                <a:sym typeface="Arial"/>
              </a:rPr>
              <a:t>(Gas)</a:t>
            </a:r>
            <a:r>
              <a:rPr lang="zh-TW" altLang="en-US" sz="1100" b="0" i="0" u="none" strike="noStrike" cap="none" dirty="0">
                <a:solidFill>
                  <a:srgbClr val="000000"/>
                </a:solidFill>
                <a:effectLst/>
                <a:latin typeface="Arial"/>
                <a:ea typeface="Arial"/>
                <a:cs typeface="Arial"/>
                <a:sym typeface="Arial"/>
              </a:rPr>
              <a:t>、以及打破區塊大小的限制</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提升存取歷史交易的效率</a:t>
            </a:r>
            <a:r>
              <a:rPr lang="en-US" altLang="zh-TW" sz="1100" b="0" i="0" u="none" strike="noStrike" cap="none" dirty="0">
                <a:solidFill>
                  <a:srgbClr val="000000"/>
                </a:solidFill>
                <a:effectLst/>
                <a:latin typeface="Arial"/>
                <a:ea typeface="Arial"/>
                <a:cs typeface="Arial"/>
                <a:sym typeface="Arial"/>
              </a:rPr>
              <a:t>)</a:t>
            </a:r>
            <a:endParaRPr lang="en-US" altLang="zh-TW" dirty="0"/>
          </a:p>
          <a:p>
            <a:pPr marL="0" lvl="0" indent="0" algn="l" rtl="0">
              <a:spcBef>
                <a:spcPts val="0"/>
              </a:spcBef>
              <a:spcAft>
                <a:spcPts val="0"/>
              </a:spcAft>
              <a:buNone/>
            </a:pPr>
            <a:r>
              <a:rPr lang="zh-TW" altLang="en-US" dirty="0"/>
              <a:t>以及開發一智能合約儲存主網上的數位貨幣歷史交易紀錄，結合</a:t>
            </a:r>
            <a:r>
              <a:rPr lang="en-US" altLang="zh-TW" dirty="0" err="1"/>
              <a:t>Oraclize</a:t>
            </a:r>
            <a:r>
              <a:rPr lang="en-US" altLang="zh-TW" dirty="0"/>
              <a:t>(Provable)</a:t>
            </a:r>
            <a:r>
              <a:rPr lang="zh-TW" altLang="en-US" dirty="0"/>
              <a:t>服務負責傳送以太坊主網上的數位貨幣交易，</a:t>
            </a:r>
            <a:endParaRPr lang="en-US" altLang="zh-TW" dirty="0"/>
          </a:p>
          <a:p>
            <a:pPr marL="0" lvl="0" indent="0" algn="l" rtl="0">
              <a:spcBef>
                <a:spcPts val="0"/>
              </a:spcBef>
              <a:spcAft>
                <a:spcPts val="0"/>
              </a:spcAft>
              <a:buNone/>
            </a:pPr>
            <a:r>
              <a:rPr lang="zh-TW" altLang="en-US" dirty="0"/>
              <a:t>本實驗將使用見證人之跨鏈方式，將</a:t>
            </a:r>
            <a:r>
              <a:rPr lang="en-US" altLang="zh-TW" dirty="0" err="1"/>
              <a:t>Oraclize</a:t>
            </a:r>
            <a:r>
              <a:rPr lang="en-US" altLang="zh-TW" dirty="0"/>
              <a:t>(Provable)</a:t>
            </a:r>
            <a:r>
              <a:rPr lang="zh-TW" altLang="en-US" dirty="0"/>
              <a:t>視為兩區塊鏈的共同信任對象，完全信任其傳遞信息內容的正確性</a:t>
            </a:r>
            <a:endParaRPr lang="en-US" altLang="zh-TW" dirty="0"/>
          </a:p>
          <a:p>
            <a:pPr marL="0" lvl="0" indent="0" algn="l" rtl="0">
              <a:spcBef>
                <a:spcPts val="0"/>
              </a:spcBef>
              <a:spcAft>
                <a:spcPts val="0"/>
              </a:spcAft>
              <a:buNone/>
            </a:pPr>
            <a:r>
              <a:rPr lang="zh-TW" altLang="en-US" dirty="0"/>
              <a:t>另有一</a:t>
            </a:r>
            <a:r>
              <a:rPr lang="en" altLang="zh-TW" dirty="0"/>
              <a:t>Time Oracle</a:t>
            </a:r>
            <a:r>
              <a:rPr lang="zh-TW" altLang="en-US" dirty="0"/>
              <a:t>伺服器，主要功能為設定每隔一段時間，觸發智能合約中的</a:t>
            </a:r>
            <a:r>
              <a:rPr lang="en-US" altLang="zh-TW" dirty="0" err="1"/>
              <a:t>Oraclize</a:t>
            </a:r>
            <a:r>
              <a:rPr lang="zh-TW" altLang="en-US" dirty="0"/>
              <a:t>服務，並透過</a:t>
            </a:r>
            <a:r>
              <a:rPr lang="en-US" altLang="zh-TW" dirty="0" err="1"/>
              <a:t>Etherscan</a:t>
            </a:r>
            <a:r>
              <a:rPr lang="zh-TW" altLang="en-US" dirty="0"/>
              <a:t>的</a:t>
            </a:r>
            <a:r>
              <a:rPr lang="en-US" altLang="zh-TW" dirty="0"/>
              <a:t>API</a:t>
            </a:r>
            <a:r>
              <a:rPr lang="zh-TW" altLang="en-US" dirty="0"/>
              <a:t>，以取得主網上的交易資訊</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紫色箭頭指導合約</a:t>
            </a:r>
            <a:endParaRPr lang="en-US" altLang="zh-TW" dirty="0"/>
          </a:p>
          <a:p>
            <a:pPr marL="0" lvl="0" indent="0" algn="l" rtl="0">
              <a:spcBef>
                <a:spcPts val="0"/>
              </a:spcBef>
              <a:spcAft>
                <a:spcPts val="0"/>
              </a:spcAft>
              <a:buNone/>
            </a:pPr>
            <a:r>
              <a:rPr lang="zh-TW" altLang="en-US" dirty="0"/>
              <a:t>用動畫呈現，</a:t>
            </a:r>
            <a:r>
              <a:rPr lang="en-US" altLang="zh-TW" dirty="0" err="1"/>
              <a:t>Txs</a:t>
            </a:r>
            <a:r>
              <a:rPr lang="zh-TW" altLang="en-US" dirty="0"/>
              <a:t>內容</a:t>
            </a:r>
            <a:endParaRPr lang="en-US" altLang="zh-TW" dirty="0"/>
          </a:p>
          <a:p>
            <a:pPr marL="0" lvl="0" indent="0" algn="l" rtl="0">
              <a:spcBef>
                <a:spcPts val="0"/>
              </a:spcBef>
              <a:spcAft>
                <a:spcPts val="0"/>
              </a:spcAft>
              <a:buNone/>
            </a:pPr>
            <a:r>
              <a:rPr lang="zh-TW" altLang="en-US" dirty="0"/>
              <a:t>多</a:t>
            </a:r>
            <a:r>
              <a:rPr lang="en-US" altLang="zh-TW" dirty="0" err="1"/>
              <a:t>ethereum</a:t>
            </a:r>
            <a:r>
              <a:rPr lang="en-US" altLang="zh-TW" dirty="0"/>
              <a:t>-bridge</a:t>
            </a:r>
          </a:p>
        </p:txBody>
      </p:sp>
    </p:spTree>
    <p:extLst>
      <p:ext uri="{BB962C8B-B14F-4D97-AF65-F5344CB8AC3E}">
        <p14:creationId xmlns:p14="http://schemas.microsoft.com/office/powerpoint/2010/main" val="3977119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本實驗架構主要開發於以太坊私有鏈，為的是解決</a:t>
            </a:r>
            <a:r>
              <a:rPr lang="zh-TW" altLang="zh-TW" sz="1100" b="0" i="0" u="none" strike="noStrike" cap="none" dirty="0">
                <a:solidFill>
                  <a:srgbClr val="000000"/>
                </a:solidFill>
                <a:effectLst/>
                <a:latin typeface="Arial"/>
                <a:ea typeface="Arial"/>
                <a:cs typeface="Arial"/>
                <a:sym typeface="Arial"/>
              </a:rPr>
              <a:t>區塊鏈的交易擁塞的情形</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將交易記錄與查詢的服務獨立於主網</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、避免支付過高的手續費</a:t>
            </a:r>
            <a:r>
              <a:rPr lang="en-US" altLang="zh-TW" sz="1100" b="0" i="0" u="none" strike="noStrike" cap="none" dirty="0">
                <a:solidFill>
                  <a:srgbClr val="000000"/>
                </a:solidFill>
                <a:effectLst/>
                <a:latin typeface="Arial"/>
                <a:ea typeface="Arial"/>
                <a:cs typeface="Arial"/>
                <a:sym typeface="Arial"/>
              </a:rPr>
              <a:t>(Gas)</a:t>
            </a:r>
            <a:r>
              <a:rPr lang="zh-TW" altLang="en-US" sz="1100" b="0" i="0" u="none" strike="noStrike" cap="none" dirty="0">
                <a:solidFill>
                  <a:srgbClr val="000000"/>
                </a:solidFill>
                <a:effectLst/>
                <a:latin typeface="Arial"/>
                <a:ea typeface="Arial"/>
                <a:cs typeface="Arial"/>
                <a:sym typeface="Arial"/>
              </a:rPr>
              <a:t>、以及打破區塊大小的限制</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提升存取歷史交易的效率</a:t>
            </a:r>
            <a:r>
              <a:rPr lang="en-US" altLang="zh-TW" sz="1100" b="0" i="0" u="none" strike="noStrike" cap="none" dirty="0">
                <a:solidFill>
                  <a:srgbClr val="000000"/>
                </a:solidFill>
                <a:effectLst/>
                <a:latin typeface="Arial"/>
                <a:ea typeface="Arial"/>
                <a:cs typeface="Arial"/>
                <a:sym typeface="Arial"/>
              </a:rPr>
              <a:t>)</a:t>
            </a:r>
            <a:endParaRPr lang="en-US" altLang="zh-TW" dirty="0"/>
          </a:p>
          <a:p>
            <a:pPr marL="0" lvl="0" indent="0" algn="l" rtl="0">
              <a:spcBef>
                <a:spcPts val="0"/>
              </a:spcBef>
              <a:spcAft>
                <a:spcPts val="0"/>
              </a:spcAft>
              <a:buNone/>
            </a:pPr>
            <a:r>
              <a:rPr lang="zh-TW" altLang="en-US" dirty="0"/>
              <a:t>以及開發一智能合約儲存主網上的數位貨幣歷史交易紀錄，結合</a:t>
            </a:r>
            <a:r>
              <a:rPr lang="en-US" altLang="zh-TW" dirty="0" err="1"/>
              <a:t>Oraclize</a:t>
            </a:r>
            <a:r>
              <a:rPr lang="en-US" altLang="zh-TW" dirty="0"/>
              <a:t>(Provable)</a:t>
            </a:r>
            <a:r>
              <a:rPr lang="zh-TW" altLang="en-US" dirty="0"/>
              <a:t>服務負責傳送以太坊主網上的數位貨幣交易，</a:t>
            </a:r>
            <a:endParaRPr lang="en-US" altLang="zh-TW" dirty="0"/>
          </a:p>
          <a:p>
            <a:pPr marL="0" lvl="0" indent="0" algn="l" rtl="0">
              <a:spcBef>
                <a:spcPts val="0"/>
              </a:spcBef>
              <a:spcAft>
                <a:spcPts val="0"/>
              </a:spcAft>
              <a:buNone/>
            </a:pPr>
            <a:r>
              <a:rPr lang="zh-TW" altLang="en-US" dirty="0"/>
              <a:t>本實驗將使用見證人之跨鏈方式，將</a:t>
            </a:r>
            <a:r>
              <a:rPr lang="en-US" altLang="zh-TW" dirty="0" err="1"/>
              <a:t>Oraclize</a:t>
            </a:r>
            <a:r>
              <a:rPr lang="en-US" altLang="zh-TW" dirty="0"/>
              <a:t>(Provable)</a:t>
            </a:r>
            <a:r>
              <a:rPr lang="zh-TW" altLang="en-US" dirty="0"/>
              <a:t>視為兩區塊鏈的共同信任對象，完全信任其傳遞信息內容的正確性</a:t>
            </a:r>
            <a:endParaRPr lang="en-US" altLang="zh-TW" dirty="0"/>
          </a:p>
          <a:p>
            <a:pPr marL="0" lvl="0" indent="0" algn="l" rtl="0">
              <a:spcBef>
                <a:spcPts val="0"/>
              </a:spcBef>
              <a:spcAft>
                <a:spcPts val="0"/>
              </a:spcAft>
              <a:buNone/>
            </a:pPr>
            <a:r>
              <a:rPr lang="zh-TW" altLang="en-US" dirty="0"/>
              <a:t>另有一</a:t>
            </a:r>
            <a:r>
              <a:rPr lang="en" altLang="zh-TW" dirty="0"/>
              <a:t>Time Oracle</a:t>
            </a:r>
            <a:r>
              <a:rPr lang="zh-TW" altLang="en-US" dirty="0"/>
              <a:t>伺服器，主要功能為設定每隔一段時間，觸發智能合約中的</a:t>
            </a:r>
            <a:r>
              <a:rPr lang="en-US" altLang="zh-TW" dirty="0" err="1"/>
              <a:t>Oraclize</a:t>
            </a:r>
            <a:r>
              <a:rPr lang="zh-TW" altLang="en-US" dirty="0"/>
              <a:t>服務，並透過</a:t>
            </a:r>
            <a:r>
              <a:rPr lang="en-US" altLang="zh-TW" dirty="0" err="1"/>
              <a:t>Etherscan</a:t>
            </a:r>
            <a:r>
              <a:rPr lang="zh-TW" altLang="en-US" dirty="0"/>
              <a:t>的</a:t>
            </a:r>
            <a:r>
              <a:rPr lang="en-US" altLang="zh-TW" dirty="0"/>
              <a:t>API</a:t>
            </a:r>
            <a:r>
              <a:rPr lang="zh-TW" altLang="en-US" dirty="0"/>
              <a:t>，以取得主網上的交易資訊</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紫色箭頭指導合約</a:t>
            </a:r>
            <a:endParaRPr lang="en-US" altLang="zh-TW" dirty="0"/>
          </a:p>
          <a:p>
            <a:pPr marL="0" lvl="0" indent="0" algn="l" rtl="0">
              <a:spcBef>
                <a:spcPts val="0"/>
              </a:spcBef>
              <a:spcAft>
                <a:spcPts val="0"/>
              </a:spcAft>
              <a:buNone/>
            </a:pPr>
            <a:r>
              <a:rPr lang="zh-TW" altLang="en-US" dirty="0"/>
              <a:t>用動畫呈現，</a:t>
            </a:r>
            <a:r>
              <a:rPr lang="en-US" altLang="zh-TW" dirty="0" err="1"/>
              <a:t>Txs</a:t>
            </a:r>
            <a:r>
              <a:rPr lang="zh-TW" altLang="en-US" dirty="0"/>
              <a:t>內容</a:t>
            </a:r>
            <a:endParaRPr lang="en-US" altLang="zh-TW" dirty="0"/>
          </a:p>
          <a:p>
            <a:pPr marL="0" lvl="0" indent="0" algn="l" rtl="0">
              <a:spcBef>
                <a:spcPts val="0"/>
              </a:spcBef>
              <a:spcAft>
                <a:spcPts val="0"/>
              </a:spcAft>
              <a:buNone/>
            </a:pPr>
            <a:r>
              <a:rPr lang="zh-TW" altLang="en-US" dirty="0"/>
              <a:t>多</a:t>
            </a:r>
            <a:r>
              <a:rPr lang="en-US" altLang="zh-TW" dirty="0" err="1"/>
              <a:t>ethereum</a:t>
            </a:r>
            <a:r>
              <a:rPr lang="en-US" altLang="zh-TW" dirty="0"/>
              <a:t>-bridge</a:t>
            </a:r>
          </a:p>
        </p:txBody>
      </p:sp>
    </p:spTree>
    <p:extLst>
      <p:ext uri="{BB962C8B-B14F-4D97-AF65-F5344CB8AC3E}">
        <p14:creationId xmlns:p14="http://schemas.microsoft.com/office/powerpoint/2010/main" val="661799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err="1"/>
              <a:t>HIgight</a:t>
            </a:r>
            <a:endParaRPr lang="en-US" altLang="zh-TW" dirty="0"/>
          </a:p>
        </p:txBody>
      </p:sp>
    </p:spTree>
    <p:extLst>
      <p:ext uri="{BB962C8B-B14F-4D97-AF65-F5344CB8AC3E}">
        <p14:creationId xmlns:p14="http://schemas.microsoft.com/office/powerpoint/2010/main" val="3591489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我們藉由</a:t>
            </a:r>
            <a:r>
              <a:rPr lang="en-US" altLang="zh-TW" sz="1100" b="0" i="0" u="none" strike="noStrike" cap="none" dirty="0" err="1">
                <a:solidFill>
                  <a:srgbClr val="000000"/>
                </a:solidFill>
                <a:effectLst/>
                <a:latin typeface="Arial"/>
                <a:ea typeface="Arial"/>
                <a:cs typeface="Arial"/>
                <a:sym typeface="Arial"/>
              </a:rPr>
              <a:t>Oraclize</a:t>
            </a:r>
            <a:r>
              <a:rPr lang="en-US" altLang="zh-TW" sz="1100" b="0" i="0" u="none" strike="noStrike" cap="none" dirty="0">
                <a:solidFill>
                  <a:srgbClr val="000000"/>
                </a:solidFill>
                <a:effectLst/>
                <a:latin typeface="Arial"/>
                <a:ea typeface="Arial"/>
                <a:cs typeface="Arial"/>
                <a:sym typeface="Arial"/>
              </a:rPr>
              <a:t>(Provable)</a:t>
            </a:r>
            <a:r>
              <a:rPr lang="zh-TW" altLang="en-US" sz="1100" b="0" i="0" u="none" strike="noStrike" cap="none" dirty="0">
                <a:solidFill>
                  <a:srgbClr val="000000"/>
                </a:solidFill>
                <a:effectLst/>
                <a:latin typeface="Arial"/>
                <a:ea typeface="Arial"/>
                <a:cs typeface="Arial"/>
                <a:sym typeface="Arial"/>
              </a:rPr>
              <a:t>服務，其</a:t>
            </a:r>
            <a:r>
              <a:rPr lang="zh-TW" altLang="zh-TW" sz="1100" b="0" i="0" u="none" strike="noStrike" cap="none" dirty="0">
                <a:solidFill>
                  <a:srgbClr val="000000"/>
                </a:solidFill>
                <a:effectLst/>
                <a:latin typeface="Arial"/>
                <a:ea typeface="Arial"/>
                <a:cs typeface="Arial"/>
                <a:sym typeface="Arial"/>
              </a:rPr>
              <a:t>作為</a:t>
            </a:r>
            <a:r>
              <a:rPr lang="zh-TW" altLang="en-US" sz="1100" b="0" i="0" u="none" strike="noStrike" cap="none" dirty="0">
                <a:solidFill>
                  <a:srgbClr val="000000"/>
                </a:solidFill>
                <a:effectLst/>
                <a:latin typeface="Arial"/>
                <a:ea typeface="Arial"/>
                <a:cs typeface="Arial"/>
                <a:sym typeface="Arial"/>
              </a:rPr>
              <a:t>兩</a:t>
            </a:r>
            <a:r>
              <a:rPr lang="zh-TW" altLang="zh-TW" sz="1100" b="0" i="0" u="none" strike="noStrike" cap="none" dirty="0">
                <a:solidFill>
                  <a:srgbClr val="000000"/>
                </a:solidFill>
                <a:effectLst/>
                <a:latin typeface="Arial"/>
                <a:ea typeface="Arial"/>
                <a:cs typeface="Arial"/>
                <a:sym typeface="Arial"/>
              </a:rPr>
              <a:t>區塊鏈</a:t>
            </a:r>
            <a:r>
              <a:rPr lang="zh-TW" altLang="en-US" sz="1100" b="0" i="0" u="none" strike="noStrike" cap="none" dirty="0">
                <a:solidFill>
                  <a:srgbClr val="000000"/>
                </a:solidFill>
                <a:effectLst/>
                <a:latin typeface="Arial"/>
                <a:ea typeface="Arial"/>
                <a:cs typeface="Arial"/>
                <a:sym typeface="Arial"/>
              </a:rPr>
              <a:t>間的信息提供者，將區塊鏈主網上的數位貨幣交易傳遞至私有鏈儲存</a:t>
            </a:r>
            <a:endParaRPr lang="en-US" altLang="zh-TW" sz="1100" b="0" i="0" u="none" strike="noStrike" cap="none" dirty="0">
              <a:solidFill>
                <a:srgbClr val="000000"/>
              </a:solidFill>
              <a:effectLst/>
              <a:latin typeface="Arial"/>
              <a:ea typeface="Arial"/>
              <a:cs typeface="Arial"/>
              <a:sym typeface="Arial"/>
            </a:endParaRP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該服務也提供</a:t>
            </a:r>
            <a:r>
              <a:rPr lang="en-US" altLang="zh-TW" sz="1100" b="0" i="0" u="none" strike="noStrike" cap="none" dirty="0">
                <a:solidFill>
                  <a:srgbClr val="000000"/>
                </a:solidFill>
                <a:effectLst/>
                <a:latin typeface="Arial"/>
                <a:ea typeface="Arial"/>
                <a:cs typeface="Arial"/>
                <a:sym typeface="Arial"/>
              </a:rPr>
              <a:t>Web</a:t>
            </a:r>
            <a:r>
              <a:rPr lang="zh-TW" altLang="en-US" sz="1100" b="0" i="0" u="none" strike="noStrike" cap="none" dirty="0">
                <a:solidFill>
                  <a:srgbClr val="000000"/>
                </a:solidFill>
                <a:effectLst/>
                <a:latin typeface="Arial"/>
                <a:ea typeface="Arial"/>
                <a:cs typeface="Arial"/>
                <a:sym typeface="Arial"/>
              </a:rPr>
              <a:t> </a:t>
            </a:r>
            <a:r>
              <a:rPr lang="en-US" altLang="zh-TW" sz="1100" b="0" i="0" u="none" strike="noStrike" cap="none" dirty="0">
                <a:solidFill>
                  <a:srgbClr val="000000"/>
                </a:solidFill>
                <a:effectLst/>
                <a:latin typeface="Arial"/>
                <a:ea typeface="Arial"/>
                <a:cs typeface="Arial"/>
                <a:sym typeface="Arial"/>
              </a:rPr>
              <a:t>API</a:t>
            </a:r>
            <a:r>
              <a:rPr lang="zh-TW" altLang="en-US" sz="1100" b="0" i="0" u="none" strike="noStrike" cap="none" dirty="0">
                <a:solidFill>
                  <a:srgbClr val="000000"/>
                </a:solidFill>
                <a:effectLst/>
                <a:latin typeface="Arial"/>
                <a:ea typeface="Arial"/>
                <a:cs typeface="Arial"/>
                <a:sym typeface="Arial"/>
              </a:rPr>
              <a:t>調用功能，使得我們可以從區塊鏈內部取得外部世界的資訊，或是其他鏈上的交易資料等</a:t>
            </a:r>
            <a:endParaRPr lang="en-US" altLang="zh-TW" sz="1100" b="0" i="0" u="none" strike="noStrike" cap="none" dirty="0">
              <a:solidFill>
                <a:srgbClr val="000000"/>
              </a:solidFill>
              <a:effectLst/>
              <a:latin typeface="Arial"/>
              <a:ea typeface="Arial"/>
              <a:cs typeface="Arial"/>
              <a:sym typeface="Arial"/>
            </a:endParaRP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而在本研究中，我們使用見證人機制來實現跨鏈技術</a:t>
            </a: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601744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err="1"/>
              <a:t>HIgight</a:t>
            </a:r>
            <a:endParaRPr lang="en-US" altLang="zh-TW" dirty="0"/>
          </a:p>
        </p:txBody>
      </p:sp>
    </p:spTree>
    <p:extLst>
      <p:ext uri="{BB962C8B-B14F-4D97-AF65-F5344CB8AC3E}">
        <p14:creationId xmlns:p14="http://schemas.microsoft.com/office/powerpoint/2010/main" val="2505077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251733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此為本實驗系統中所儲存之資料內容，其資料為透過區塊高度有小到大儲存</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解釋合約如何有小到大儲存</a:t>
            </a:r>
            <a:r>
              <a:rPr lang="en-US" altLang="zh-TW" dirty="0"/>
              <a:t/>
            </a:r>
            <a:br>
              <a:rPr lang="en-US" altLang="zh-TW" dirty="0"/>
            </a:br>
            <a:r>
              <a:rPr lang="zh-TW" altLang="en-US" dirty="0"/>
              <a:t>解釋合約使用流程</a:t>
            </a:r>
            <a:endParaRPr lang="en-US" altLang="zh-TW" dirty="0"/>
          </a:p>
        </p:txBody>
      </p:sp>
    </p:spTree>
    <p:extLst>
      <p:ext uri="{BB962C8B-B14F-4D97-AF65-F5344CB8AC3E}">
        <p14:creationId xmlns:p14="http://schemas.microsoft.com/office/powerpoint/2010/main" val="806272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1926558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3352157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1524921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在藉由</a:t>
            </a:r>
            <a:r>
              <a:rPr lang="en-US" altLang="zh-TW" dirty="0" err="1"/>
              <a:t>Oraclize</a:t>
            </a:r>
            <a:r>
              <a:rPr lang="en-US" altLang="zh-TW" dirty="0"/>
              <a:t>(Provable)</a:t>
            </a:r>
            <a:r>
              <a:rPr lang="zh-TW" altLang="en-US" dirty="0"/>
              <a:t>服務取得的歷史交易，是由區塊高度依序存取得之，所以於智能合約中所儲存的所有皆是透過區塊高度去排序過的資料集</a:t>
            </a:r>
            <a:endParaRPr lang="en-US" altLang="zh-TW" dirty="0"/>
          </a:p>
          <a:p>
            <a:pPr marL="0" lvl="0" indent="0" algn="l" rtl="0">
              <a:spcBef>
                <a:spcPts val="0"/>
              </a:spcBef>
              <a:spcAft>
                <a:spcPts val="0"/>
              </a:spcAft>
              <a:buNone/>
            </a:pPr>
            <a:r>
              <a:rPr lang="zh-TW" altLang="en-US" dirty="0"/>
              <a:t>我們更透過</a:t>
            </a:r>
            <a:r>
              <a:rPr lang="en-US" altLang="zh-TW" dirty="0"/>
              <a:t>Binary</a:t>
            </a:r>
            <a:r>
              <a:rPr lang="zh-TW" altLang="en-US" dirty="0"/>
              <a:t> </a:t>
            </a:r>
            <a:r>
              <a:rPr lang="en-US" altLang="zh-TW" dirty="0"/>
              <a:t>Search</a:t>
            </a:r>
            <a:r>
              <a:rPr lang="zh-TW" altLang="en-US" dirty="0"/>
              <a:t>的方式，更快速的取得欲查詢的交易內容</a:t>
            </a:r>
          </a:p>
        </p:txBody>
      </p:sp>
    </p:spTree>
    <p:extLst>
      <p:ext uri="{BB962C8B-B14F-4D97-AF65-F5344CB8AC3E}">
        <p14:creationId xmlns:p14="http://schemas.microsoft.com/office/powerpoint/2010/main" val="299667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在藉由</a:t>
            </a:r>
            <a:r>
              <a:rPr lang="en-US" altLang="zh-TW" dirty="0" err="1"/>
              <a:t>Oraclize</a:t>
            </a:r>
            <a:r>
              <a:rPr lang="en-US" altLang="zh-TW" dirty="0"/>
              <a:t>(Provable)</a:t>
            </a:r>
            <a:r>
              <a:rPr lang="zh-TW" altLang="en-US" dirty="0"/>
              <a:t>服務取得的歷史交易，是由區塊高度依序存取得之，所以於智能合約中所儲存的所有皆是透過區塊高度去排序過的資料集，，我們更透過</a:t>
            </a:r>
            <a:r>
              <a:rPr lang="en-US" altLang="zh-TW" dirty="0"/>
              <a:t>Binary</a:t>
            </a:r>
            <a:r>
              <a:rPr lang="zh-TW" altLang="en-US" dirty="0"/>
              <a:t> </a:t>
            </a:r>
            <a:r>
              <a:rPr lang="en-US" altLang="zh-TW" dirty="0"/>
              <a:t>Search</a:t>
            </a:r>
            <a:r>
              <a:rPr lang="zh-TW" altLang="en-US" dirty="0"/>
              <a:t>的方式，更快速的取得欲查詢的交易內容</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10-10. 50-50</a:t>
            </a:r>
          </a:p>
          <a:p>
            <a:pPr marL="0" lvl="0" indent="0" algn="l" rtl="0">
              <a:spcBef>
                <a:spcPts val="0"/>
              </a:spcBef>
              <a:spcAft>
                <a:spcPts val="0"/>
              </a:spcAft>
              <a:buNone/>
            </a:pPr>
            <a:r>
              <a:rPr lang="zh-TW" altLang="en-US" dirty="0"/>
              <a:t>每個區塊高度有</a:t>
            </a:r>
            <a:r>
              <a:rPr lang="en-US" altLang="zh-TW" dirty="0"/>
              <a:t>10</a:t>
            </a:r>
            <a:r>
              <a:rPr lang="zh-TW" altLang="en-US" dirty="0"/>
              <a:t>筆要寫出來</a:t>
            </a:r>
            <a:endParaRPr lang="en-US" altLang="zh-TW" dirty="0"/>
          </a:p>
        </p:txBody>
      </p:sp>
    </p:spTree>
    <p:extLst>
      <p:ext uri="{BB962C8B-B14F-4D97-AF65-F5344CB8AC3E}">
        <p14:creationId xmlns:p14="http://schemas.microsoft.com/office/powerpoint/2010/main" val="358317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1197252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f6ddfc013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f6ddfc013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zh-TW" altLang="zh-TW" sz="1100" b="0" i="0" u="none" strike="noStrike" cap="none" dirty="0">
                <a:solidFill>
                  <a:srgbClr val="000000"/>
                </a:solidFill>
                <a:effectLst/>
                <a:latin typeface="Arial"/>
                <a:ea typeface="Arial"/>
                <a:cs typeface="Arial"/>
                <a:sym typeface="Arial"/>
              </a:rPr>
              <a:t>我們透過</a:t>
            </a:r>
            <a:r>
              <a:rPr lang="en-US" altLang="zh-TW" sz="1100" b="0" i="0" u="none" strike="noStrike" cap="none" dirty="0" err="1">
                <a:solidFill>
                  <a:srgbClr val="000000"/>
                </a:solidFill>
                <a:effectLst/>
                <a:latin typeface="Arial"/>
                <a:ea typeface="Arial"/>
                <a:cs typeface="Arial"/>
                <a:sym typeface="Arial"/>
              </a:rPr>
              <a:t>Etherscan</a:t>
            </a:r>
            <a:r>
              <a:rPr lang="en-US" altLang="zh-TW" sz="1100" b="0" i="0" u="none" strike="noStrike" cap="none" dirty="0">
                <a:solidFill>
                  <a:srgbClr val="000000"/>
                </a:solidFill>
                <a:effectLst/>
                <a:latin typeface="Arial"/>
                <a:ea typeface="Arial"/>
                <a:cs typeface="Arial"/>
                <a:sym typeface="Arial"/>
              </a:rPr>
              <a:t> APIs</a:t>
            </a:r>
            <a:r>
              <a:rPr lang="zh-TW" altLang="zh-TW" sz="1100" b="0" i="0" u="none" strike="noStrike" cap="none" dirty="0">
                <a:solidFill>
                  <a:srgbClr val="000000"/>
                </a:solidFill>
                <a:effectLst/>
                <a:latin typeface="Arial"/>
                <a:ea typeface="Arial"/>
                <a:cs typeface="Arial"/>
                <a:sym typeface="Arial"/>
              </a:rPr>
              <a:t>取得以太坊公鏈上之數位貨幣歷史交易，但</a:t>
            </a:r>
            <a:r>
              <a:rPr lang="en-US" altLang="zh-TW" sz="1100" b="0" i="0" u="none" strike="noStrike" cap="none" dirty="0" err="1">
                <a:solidFill>
                  <a:srgbClr val="000000"/>
                </a:solidFill>
                <a:effectLst/>
                <a:latin typeface="Arial"/>
                <a:ea typeface="Arial"/>
                <a:cs typeface="Arial"/>
                <a:sym typeface="Arial"/>
              </a:rPr>
              <a:t>Ethersca</a:t>
            </a:r>
            <a:r>
              <a:rPr lang="zh-TW" altLang="zh-TW" sz="1100" b="0" i="0" u="none" strike="noStrike" cap="none" dirty="0">
                <a:solidFill>
                  <a:srgbClr val="000000"/>
                </a:solidFill>
                <a:effectLst/>
                <a:latin typeface="Arial"/>
                <a:ea typeface="Arial"/>
                <a:cs typeface="Arial"/>
                <a:sym typeface="Arial"/>
              </a:rPr>
              <a:t>對於一般開發者</a:t>
            </a:r>
            <a:r>
              <a:rPr lang="zh-TW" altLang="en-US" sz="1100" b="0" i="0" u="none" strike="noStrike" cap="none" dirty="0">
                <a:solidFill>
                  <a:srgbClr val="000000"/>
                </a:solidFill>
                <a:effectLst/>
                <a:latin typeface="Arial"/>
                <a:ea typeface="Arial"/>
                <a:cs typeface="Arial"/>
                <a:sym typeface="Arial"/>
              </a:rPr>
              <a:t>有所使用限制</a:t>
            </a:r>
            <a:r>
              <a:rPr lang="zh-TW"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其</a:t>
            </a:r>
            <a:r>
              <a:rPr lang="zh-TW" altLang="zh-TW" sz="1100" b="0" i="0" u="none" strike="noStrike" cap="none" dirty="0">
                <a:solidFill>
                  <a:srgbClr val="000000"/>
                </a:solidFill>
                <a:effectLst/>
                <a:latin typeface="Arial"/>
                <a:ea typeface="Arial"/>
                <a:cs typeface="Arial"/>
                <a:sym typeface="Arial"/>
              </a:rPr>
              <a:t>對於每個</a:t>
            </a:r>
            <a:r>
              <a:rPr lang="en-US" altLang="zh-TW" sz="1100" b="0" i="0" u="none" strike="noStrike" cap="none" dirty="0">
                <a:solidFill>
                  <a:srgbClr val="000000"/>
                </a:solidFill>
                <a:effectLst/>
                <a:latin typeface="Arial"/>
                <a:ea typeface="Arial"/>
                <a:cs typeface="Arial"/>
                <a:sym typeface="Arial"/>
              </a:rPr>
              <a:t>IP</a:t>
            </a:r>
            <a:r>
              <a:rPr lang="zh-TW" altLang="zh-TW" sz="1100" b="0" i="0" u="none" strike="noStrike" cap="none" dirty="0">
                <a:solidFill>
                  <a:srgbClr val="000000"/>
                </a:solidFill>
                <a:effectLst/>
                <a:latin typeface="Arial"/>
                <a:ea typeface="Arial"/>
                <a:cs typeface="Arial"/>
                <a:sym typeface="Arial"/>
              </a:rPr>
              <a:t>位址每秒只能使用五次</a:t>
            </a:r>
            <a:r>
              <a:rPr lang="en-US" altLang="zh-TW" sz="1100" b="0" i="0" u="none" strike="noStrike" cap="none" dirty="0">
                <a:solidFill>
                  <a:srgbClr val="000000"/>
                </a:solidFill>
                <a:effectLst/>
                <a:latin typeface="Arial"/>
                <a:ea typeface="Arial"/>
                <a:cs typeface="Arial"/>
                <a:sym typeface="Arial"/>
              </a:rPr>
              <a:t>API</a:t>
            </a:r>
            <a:r>
              <a:rPr lang="zh-TW" altLang="zh-TW" sz="1100" b="0" i="0" u="none" strike="noStrike" cap="none" dirty="0">
                <a:solidFill>
                  <a:srgbClr val="000000"/>
                </a:solidFill>
                <a:effectLst/>
                <a:latin typeface="Arial"/>
                <a:ea typeface="Arial"/>
                <a:cs typeface="Arial"/>
                <a:sym typeface="Arial"/>
              </a:rPr>
              <a:t>的限制。</a:t>
            </a:r>
            <a:endParaRPr lang="en-US" altLang="zh-TW" sz="1100" b="0" i="0" u="none" strike="noStrike" cap="none" dirty="0">
              <a:solidFill>
                <a:srgbClr val="000000"/>
              </a:solidFill>
              <a:effectLst/>
              <a:latin typeface="Arial"/>
              <a:ea typeface="Arial"/>
              <a:cs typeface="Arial"/>
              <a:sym typeface="Arial"/>
            </a:endParaRPr>
          </a:p>
          <a:p>
            <a:pPr lvl="0"/>
            <a:endParaRPr lang="en-US" altLang="zh-TW" sz="1100" b="0" i="0" u="none" strike="noStrike" cap="none" dirty="0">
              <a:solidFill>
                <a:srgbClr val="000000"/>
              </a:solidFill>
              <a:effectLst/>
              <a:latin typeface="Arial"/>
              <a:ea typeface="Arial"/>
              <a:cs typeface="Arial"/>
              <a:sym typeface="Arial"/>
            </a:endParaRPr>
          </a:p>
          <a:p>
            <a:pPr lvl="0"/>
            <a:r>
              <a:rPr lang="zh-TW" altLang="zh-TW" sz="1100" b="0" i="0" u="none" strike="noStrike" cap="none" dirty="0">
                <a:solidFill>
                  <a:srgbClr val="000000"/>
                </a:solidFill>
                <a:effectLst/>
                <a:latin typeface="Arial"/>
                <a:ea typeface="Arial"/>
                <a:cs typeface="Arial"/>
                <a:sym typeface="Arial"/>
              </a:rPr>
              <a:t>由於本實驗將</a:t>
            </a:r>
            <a:r>
              <a:rPr lang="zh-TW" altLang="en-US" sz="1100" b="0" i="0" u="none" strike="noStrike" cap="none" dirty="0">
                <a:solidFill>
                  <a:srgbClr val="000000"/>
                </a:solidFill>
                <a:effectLst/>
                <a:latin typeface="Arial"/>
                <a:ea typeface="Arial"/>
                <a:cs typeface="Arial"/>
                <a:sym typeface="Arial"/>
              </a:rPr>
              <a:t>該</a:t>
            </a:r>
            <a:r>
              <a:rPr lang="zh-TW" altLang="zh-TW" sz="1100" b="0" i="0" u="none" strike="noStrike" cap="none" dirty="0">
                <a:solidFill>
                  <a:srgbClr val="000000"/>
                </a:solidFill>
                <a:effectLst/>
                <a:latin typeface="Arial"/>
                <a:ea typeface="Arial"/>
                <a:cs typeface="Arial"/>
                <a:sym typeface="Arial"/>
              </a:rPr>
              <a:t>服務建立於私有鏈之上，當使用</a:t>
            </a:r>
            <a:r>
              <a:rPr lang="en-US" altLang="zh-TW" sz="1100" b="0" i="0" u="none" strike="noStrike" cap="none" dirty="0" err="1">
                <a:solidFill>
                  <a:srgbClr val="000000"/>
                </a:solidFill>
                <a:effectLst/>
                <a:latin typeface="Arial"/>
                <a:ea typeface="Arial"/>
                <a:cs typeface="Arial"/>
                <a:sym typeface="Arial"/>
              </a:rPr>
              <a:t>Oraclize</a:t>
            </a:r>
            <a:r>
              <a:rPr lang="en-US" altLang="zh-TW" sz="1100" b="0" i="0" u="none" strike="noStrike" cap="none" dirty="0">
                <a:solidFill>
                  <a:srgbClr val="000000"/>
                </a:solidFill>
                <a:effectLst/>
                <a:latin typeface="Arial"/>
                <a:ea typeface="Arial"/>
                <a:cs typeface="Arial"/>
                <a:sym typeface="Arial"/>
              </a:rPr>
              <a:t>(Provable)</a:t>
            </a:r>
            <a:r>
              <a:rPr lang="zh-TW" altLang="en-US" sz="1100" b="0" i="0" u="none" strike="noStrike" cap="none" dirty="0">
                <a:solidFill>
                  <a:srgbClr val="000000"/>
                </a:solidFill>
                <a:effectLst/>
                <a:latin typeface="Arial"/>
                <a:ea typeface="Arial"/>
                <a:cs typeface="Arial"/>
                <a:sym typeface="Arial"/>
              </a:rPr>
              <a:t>服務</a:t>
            </a:r>
            <a:r>
              <a:rPr lang="zh-TW" altLang="zh-TW" sz="1100" b="0" i="0" u="none" strike="noStrike" cap="none" dirty="0">
                <a:solidFill>
                  <a:srgbClr val="000000"/>
                </a:solidFill>
                <a:effectLst/>
                <a:latin typeface="Arial"/>
                <a:ea typeface="Arial"/>
                <a:cs typeface="Arial"/>
                <a:sym typeface="Arial"/>
              </a:rPr>
              <a:t>時，</a:t>
            </a:r>
            <a:r>
              <a:rPr lang="zh-TW" altLang="en-US" sz="1100" b="0" i="0" u="none" strike="noStrike" cap="none" dirty="0">
                <a:solidFill>
                  <a:srgbClr val="000000"/>
                </a:solidFill>
                <a:effectLst/>
                <a:latin typeface="Arial"/>
                <a:ea typeface="Arial"/>
                <a:cs typeface="Arial"/>
                <a:sym typeface="Arial"/>
              </a:rPr>
              <a:t>則</a:t>
            </a:r>
            <a:r>
              <a:rPr lang="zh-TW" altLang="zh-TW" sz="1100" b="0" i="0" u="none" strike="noStrike" cap="none" dirty="0">
                <a:solidFill>
                  <a:srgbClr val="000000"/>
                </a:solidFill>
                <a:effectLst/>
                <a:latin typeface="Arial"/>
                <a:ea typeface="Arial"/>
                <a:cs typeface="Arial"/>
                <a:sym typeface="Arial"/>
              </a:rPr>
              <a:t>需搭配</a:t>
            </a:r>
            <a:r>
              <a:rPr lang="en-US" altLang="zh-TW" sz="1100" b="0" i="0" u="none" strike="noStrike" cap="none" dirty="0">
                <a:solidFill>
                  <a:srgbClr val="000000"/>
                </a:solidFill>
                <a:effectLst/>
                <a:latin typeface="Arial"/>
                <a:ea typeface="Arial"/>
                <a:cs typeface="Arial"/>
                <a:sym typeface="Arial"/>
              </a:rPr>
              <a:t>Ethereum Bridge</a:t>
            </a:r>
            <a:r>
              <a:rPr lang="zh-TW" altLang="zh-TW" sz="1100" b="0" i="0" u="none" strike="noStrike" cap="none" dirty="0">
                <a:solidFill>
                  <a:srgbClr val="000000"/>
                </a:solidFill>
                <a:effectLst/>
                <a:latin typeface="Arial"/>
                <a:ea typeface="Arial"/>
                <a:cs typeface="Arial"/>
                <a:sym typeface="Arial"/>
              </a:rPr>
              <a:t>工具監聽其智能合約所發出之特定事件</a:t>
            </a:r>
            <a:r>
              <a:rPr lang="en-US" altLang="zh-TW" sz="1100" b="0" i="0" u="none" strike="noStrike" cap="none" dirty="0">
                <a:solidFill>
                  <a:srgbClr val="000000"/>
                </a:solidFill>
                <a:effectLst/>
                <a:latin typeface="Arial"/>
                <a:ea typeface="Arial"/>
                <a:cs typeface="Arial"/>
                <a:sym typeface="Arial"/>
              </a:rPr>
              <a:t>(Events)</a:t>
            </a:r>
            <a:r>
              <a:rPr lang="zh-TW" altLang="zh-TW" sz="1100" b="0" i="0" u="none" strike="noStrike" cap="none" dirty="0">
                <a:solidFill>
                  <a:srgbClr val="000000"/>
                </a:solidFill>
                <a:effectLst/>
                <a:latin typeface="Arial"/>
                <a:ea typeface="Arial"/>
                <a:cs typeface="Arial"/>
                <a:sym typeface="Arial"/>
              </a:rPr>
              <a:t>，並作為中介者負責傳遞鏈外訊息。</a:t>
            </a:r>
            <a:r>
              <a:rPr lang="en-US" altLang="zh-TW" sz="1100" b="0" i="0" u="none" strike="noStrike" cap="none" dirty="0">
                <a:solidFill>
                  <a:srgbClr val="000000"/>
                </a:solidFill>
                <a:effectLst/>
                <a:latin typeface="Arial"/>
                <a:ea typeface="Arial"/>
                <a:cs typeface="Arial"/>
                <a:sym typeface="Arial"/>
              </a:rPr>
              <a:t>Ethereum Bridge</a:t>
            </a:r>
            <a:r>
              <a:rPr lang="zh-TW" altLang="zh-TW" sz="1100" b="0" i="0" u="none" strike="noStrike" cap="none" dirty="0">
                <a:solidFill>
                  <a:srgbClr val="000000"/>
                </a:solidFill>
                <a:effectLst/>
                <a:latin typeface="Arial"/>
                <a:ea typeface="Arial"/>
                <a:cs typeface="Arial"/>
                <a:sym typeface="Arial"/>
              </a:rPr>
              <a:t>並無多執行緒的多工處理能力，因此當它接收到事件時，只能將其放入佇列中，採先進先出的方式逐一處理。</a:t>
            </a:r>
          </a:p>
          <a:p>
            <a:endParaRPr lang="en-US" altLang="zh-TW" sz="1100" b="0" i="0" u="none" strike="noStrike" cap="none" dirty="0">
              <a:solidFill>
                <a:srgbClr val="000000"/>
              </a:solidFill>
              <a:effectLst/>
              <a:latin typeface="Arial"/>
              <a:ea typeface="Arial"/>
              <a:cs typeface="Arial"/>
              <a:sym typeface="Arial"/>
            </a:endParaRPr>
          </a:p>
          <a:p>
            <a:r>
              <a:rPr lang="zh-TW" altLang="zh-TW" sz="1100" b="0" i="0" u="none" strike="noStrike" cap="none" dirty="0">
                <a:solidFill>
                  <a:srgbClr val="000000"/>
                </a:solidFill>
                <a:effectLst/>
                <a:latin typeface="Arial"/>
                <a:ea typeface="Arial"/>
                <a:cs typeface="Arial"/>
                <a:sym typeface="Arial"/>
              </a:rPr>
              <a:t>數位貨幣溯源服務乃是利用以太坊區塊鏈智能合約所建立而成，將取得之歷史交易儲存於智能合約當中，以利後續之查找和追溯。不過，於智能合約獲取之歷史交易內容皆為</a:t>
            </a:r>
            <a:r>
              <a:rPr lang="en-US" altLang="zh-TW" sz="1100" b="0" i="0" u="none" strike="noStrike" cap="none" dirty="0">
                <a:solidFill>
                  <a:srgbClr val="000000"/>
                </a:solidFill>
                <a:effectLst/>
                <a:latin typeface="Arial"/>
                <a:ea typeface="Arial"/>
                <a:cs typeface="Arial"/>
                <a:sym typeface="Arial"/>
              </a:rPr>
              <a:t>Json</a:t>
            </a:r>
            <a:r>
              <a:rPr lang="zh-TW" altLang="zh-TW" sz="1100" b="0" i="0" u="none" strike="noStrike" cap="none" dirty="0">
                <a:solidFill>
                  <a:srgbClr val="000000"/>
                </a:solidFill>
                <a:effectLst/>
                <a:latin typeface="Arial"/>
                <a:ea typeface="Arial"/>
                <a:cs typeface="Arial"/>
                <a:sym typeface="Arial"/>
              </a:rPr>
              <a:t>格式之資料，而</a:t>
            </a:r>
            <a:r>
              <a:rPr lang="en-US" altLang="zh-TW" sz="1100" b="0" i="0" u="none" strike="noStrike" cap="none" dirty="0">
                <a:solidFill>
                  <a:srgbClr val="000000"/>
                </a:solidFill>
                <a:effectLst/>
                <a:latin typeface="Arial"/>
                <a:ea typeface="Arial"/>
                <a:cs typeface="Arial"/>
                <a:sym typeface="Arial"/>
              </a:rPr>
              <a:t>Solidity</a:t>
            </a:r>
            <a:r>
              <a:rPr lang="zh-TW" altLang="zh-TW" sz="1100" b="0" i="0" u="none" strike="noStrike" cap="none" dirty="0">
                <a:solidFill>
                  <a:srgbClr val="000000"/>
                </a:solidFill>
                <a:effectLst/>
                <a:latin typeface="Arial"/>
                <a:ea typeface="Arial"/>
                <a:cs typeface="Arial"/>
                <a:sym typeface="Arial"/>
              </a:rPr>
              <a:t>本身並無提供該資料的處理方式，故透過「</a:t>
            </a:r>
            <a:r>
              <a:rPr lang="en-US" altLang="zh-TW" sz="1100" b="0" i="0" u="none" strike="noStrike" cap="none" dirty="0" err="1">
                <a:solidFill>
                  <a:srgbClr val="000000"/>
                </a:solidFill>
                <a:effectLst/>
                <a:latin typeface="Arial"/>
                <a:ea typeface="Arial"/>
                <a:cs typeface="Arial"/>
                <a:sym typeface="Arial"/>
              </a:rPr>
              <a:t>jsmnSol</a:t>
            </a:r>
            <a:r>
              <a:rPr lang="zh-TW" altLang="zh-TW" sz="1100" b="0" i="0" u="none" strike="noStrike" cap="none" dirty="0">
                <a:solidFill>
                  <a:srgbClr val="000000"/>
                </a:solidFill>
                <a:effectLst/>
                <a:latin typeface="Arial"/>
                <a:ea typeface="Arial"/>
                <a:cs typeface="Arial"/>
                <a:sym typeface="Arial"/>
              </a:rPr>
              <a:t>」此</a:t>
            </a:r>
            <a:r>
              <a:rPr lang="en-US" altLang="zh-TW" sz="1100" b="0" i="0" u="none" strike="noStrike" cap="none" dirty="0">
                <a:solidFill>
                  <a:srgbClr val="000000"/>
                </a:solidFill>
                <a:effectLst/>
                <a:latin typeface="Arial"/>
                <a:ea typeface="Arial"/>
                <a:cs typeface="Arial"/>
                <a:sym typeface="Arial"/>
              </a:rPr>
              <a:t>GitHub</a:t>
            </a:r>
            <a:r>
              <a:rPr lang="zh-TW" altLang="zh-TW" sz="1100" b="0" i="0" u="none" strike="noStrike" cap="none" dirty="0">
                <a:solidFill>
                  <a:srgbClr val="000000"/>
                </a:solidFill>
                <a:effectLst/>
                <a:latin typeface="Arial"/>
                <a:ea typeface="Arial"/>
                <a:cs typeface="Arial"/>
                <a:sym typeface="Arial"/>
              </a:rPr>
              <a:t>上之開源工具，同時也是為</a:t>
            </a:r>
            <a:r>
              <a:rPr lang="en-US" altLang="zh-TW" sz="1100" b="0" i="0" u="none" strike="noStrike" cap="none" dirty="0">
                <a:solidFill>
                  <a:srgbClr val="000000"/>
                </a:solidFill>
                <a:effectLst/>
                <a:latin typeface="Arial"/>
                <a:ea typeface="Arial"/>
                <a:cs typeface="Arial"/>
                <a:sym typeface="Arial"/>
              </a:rPr>
              <a:t>Solidity</a:t>
            </a:r>
            <a:r>
              <a:rPr lang="zh-TW" altLang="zh-TW" sz="1100" b="0" i="0" u="none" strike="noStrike" cap="none" dirty="0">
                <a:solidFill>
                  <a:srgbClr val="000000"/>
                </a:solidFill>
                <a:effectLst/>
                <a:latin typeface="Arial"/>
                <a:ea typeface="Arial"/>
                <a:cs typeface="Arial"/>
                <a:sym typeface="Arial"/>
              </a:rPr>
              <a:t>語言所編成之</a:t>
            </a:r>
            <a:r>
              <a:rPr lang="en-US" altLang="zh-TW" sz="1100" b="0" i="0" u="none" strike="noStrike" cap="none" dirty="0">
                <a:solidFill>
                  <a:srgbClr val="000000"/>
                </a:solidFill>
                <a:effectLst/>
                <a:latin typeface="Arial"/>
                <a:ea typeface="Arial"/>
                <a:cs typeface="Arial"/>
                <a:sym typeface="Arial"/>
              </a:rPr>
              <a:t>Json Parser</a:t>
            </a:r>
            <a:r>
              <a:rPr lang="zh-TW" altLang="zh-TW" sz="1100" b="0" i="0" u="none" strike="noStrike" cap="none" dirty="0">
                <a:solidFill>
                  <a:srgbClr val="000000"/>
                </a:solidFill>
                <a:effectLst/>
                <a:latin typeface="Arial"/>
                <a:ea typeface="Arial"/>
                <a:cs typeface="Arial"/>
                <a:sym typeface="Arial"/>
              </a:rPr>
              <a:t>進行資料處理。</a:t>
            </a:r>
            <a:r>
              <a:rPr lang="zh-TW" altLang="zh-TW" dirty="0">
                <a:effectLst/>
              </a:rPr>
              <a:t> </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新增</a:t>
            </a:r>
            <a:r>
              <a:rPr lang="en-US" altLang="zh-TW" dirty="0"/>
              <a:t>/</a:t>
            </a:r>
            <a:r>
              <a:rPr lang="zh-TW" altLang="en-US" dirty="0"/>
              <a:t>修改 域追蹤的</a:t>
            </a:r>
            <a:r>
              <a:rPr lang="en-US" altLang="zh-TW" dirty="0"/>
              <a:t>ERC20 </a:t>
            </a:r>
            <a:r>
              <a:rPr lang="en-US" altLang="zh-TW" dirty="0" smtClean="0"/>
              <a:t>Token</a:t>
            </a:r>
          </a:p>
          <a:p>
            <a:pPr marL="0" lvl="0" indent="0" algn="l" rtl="0">
              <a:spcBef>
                <a:spcPts val="0"/>
              </a:spcBef>
              <a:spcAft>
                <a:spcPts val="0"/>
              </a:spcAft>
              <a:buNone/>
            </a:pPr>
            <a:endParaRPr lang="en-US" altLang="zh-TW" dirty="0" smtClean="0"/>
          </a:p>
          <a:p>
            <a:pPr marL="0" lvl="0" indent="0" algn="l" rtl="0">
              <a:spcBef>
                <a:spcPts val="0"/>
              </a:spcBef>
              <a:spcAft>
                <a:spcPts val="0"/>
              </a:spcAft>
              <a:buNone/>
            </a:pPr>
            <a:r>
              <a:rPr lang="zh-TW" altLang="en-US" dirty="0" smtClean="0"/>
              <a:t>重作一張圖</a:t>
            </a:r>
            <a:endParaRPr lang="zh-TW" altLang="en-US" dirty="0"/>
          </a:p>
        </p:txBody>
      </p:sp>
    </p:spTree>
    <p:extLst>
      <p:ext uri="{BB962C8B-B14F-4D97-AF65-F5344CB8AC3E}">
        <p14:creationId xmlns:p14="http://schemas.microsoft.com/office/powerpoint/2010/main" val="2210080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f6ddfc013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f6ddfc013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sz="12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f6ddfc013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f6ddfc013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sz="1200" dirty="0"/>
          </a:p>
        </p:txBody>
      </p:sp>
    </p:spTree>
    <p:extLst>
      <p:ext uri="{BB962C8B-B14F-4D97-AF65-F5344CB8AC3E}">
        <p14:creationId xmlns:p14="http://schemas.microsoft.com/office/powerpoint/2010/main" val="2577616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f6ddfc01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f6ddfc01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最後感謝各位委員今日的參與</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40516010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只留兩個區塊鏈</a:t>
            </a:r>
            <a:endParaRPr lang="en-US" altLang="zh-TW" dirty="0"/>
          </a:p>
        </p:txBody>
      </p:sp>
    </p:spTree>
    <p:extLst>
      <p:ext uri="{BB962C8B-B14F-4D97-AF65-F5344CB8AC3E}">
        <p14:creationId xmlns:p14="http://schemas.microsoft.com/office/powerpoint/2010/main" val="2328533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面對區塊鏈的多元發展，預期在不久的未來，會有大量的數位貨幣支付，以及清算與結算的需求。</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區塊鏈本身是鏈結式的結構，沒有</a:t>
            </a:r>
            <a:r>
              <a:rPr lang="en-US" altLang="zh-TW" dirty="0">
                <a:latin typeface="Microsoft JhengHei" panose="020B0604030504040204" pitchFamily="34" charset="-120"/>
                <a:ea typeface="Microsoft JhengHei" panose="020B0604030504040204" pitchFamily="34" charset="-120"/>
              </a:rPr>
              <a:t>index</a:t>
            </a:r>
            <a:r>
              <a:rPr lang="zh-TW" altLang="en-US" dirty="0">
                <a:latin typeface="Microsoft JhengHei" panose="020B0604030504040204" pitchFamily="34" charset="-120"/>
                <a:ea typeface="Microsoft JhengHei" panose="020B0604030504040204" pitchFamily="34" charset="-120"/>
              </a:rPr>
              <a:t>的設計，無法直接取得我們想搜索的數據。</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所以我們提供本服務，簡化區塊鏈搜索的複雜性</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圖拿掉</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區塊鏈本身不支援搜尋的功能，必須而外寫程式去查詢</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為何不存到本地資料庫？</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先把問題提出</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做到這些功能，又能去中心化，具有公信力</a:t>
            </a:r>
            <a:endParaRPr lang="en-US" altLang="zh-TW" dirty="0">
              <a:latin typeface="Microsoft JhengHei" panose="020B0604030504040204" pitchFamily="34" charset="-120"/>
              <a:ea typeface="Microsoft JhengHei" panose="020B0604030504040204" pitchFamily="34" charset="-12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這邊我利用這個例子來解釋，這是一區塊鏈，而這些都是此區塊鏈上的用戶，用戶間的每條線皆代表有交易的發生。</a:t>
            </a:r>
            <a:endPar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而我們該如何知道</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Alice</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與</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Bob</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之間發生過那些歷史交易，甚至是想得知於某個區塊區間</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or</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時間範圍的所發生的交易</a:t>
            </a:r>
            <a:endPar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此圖太抽象，給一個表，交易內容有什麼</a:t>
            </a:r>
            <a:endPar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問題：區塊</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100~ 200</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間 Ａ給Ｂ多少</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USDT</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 </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token…</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發生的交易</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 -&gt; ?</a:t>
            </a:r>
          </a:p>
        </p:txBody>
      </p:sp>
    </p:spTree>
    <p:extLst>
      <p:ext uri="{BB962C8B-B14F-4D97-AF65-F5344CB8AC3E}">
        <p14:creationId xmlns:p14="http://schemas.microsoft.com/office/powerpoint/2010/main" val="1014065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這邊我利用這個例子來解釋，這是一區塊鏈，而這些都是此區塊鏈上的用戶，用戶間的每條線皆代表有交易的發生。</a:t>
            </a:r>
            <a:endPar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而我們該如何知道</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Alice</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與</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Bob</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之間發生過那些歷史交易，甚至是想得知於某個區塊區間</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or</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時間範圍的所發生的交易</a:t>
            </a:r>
            <a:endPar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此圖太抽象，給一個表，交易內容有什麼</a:t>
            </a:r>
            <a:endPar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問題：區塊</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100~ 200</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間 Ａ給Ｂ多少</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USDT</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 </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token…</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發生的交易</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 -&gt; ?</a:t>
            </a:r>
          </a:p>
        </p:txBody>
      </p:sp>
    </p:spTree>
    <p:extLst>
      <p:ext uri="{BB962C8B-B14F-4D97-AF65-F5344CB8AC3E}">
        <p14:creationId xmlns:p14="http://schemas.microsoft.com/office/powerpoint/2010/main" val="1134900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2575003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zh-TW" altLang="zh-TW" sz="1100" b="0" i="0" u="none" strike="noStrike" cap="none" dirty="0">
                <a:solidFill>
                  <a:srgbClr val="000000"/>
                </a:solidFill>
                <a:effectLst/>
                <a:latin typeface="Arial"/>
                <a:ea typeface="Arial"/>
                <a:cs typeface="Arial"/>
                <a:sym typeface="Arial"/>
              </a:rPr>
              <a:t>此論文提出了以太坊查詢語言</a:t>
            </a:r>
            <a:r>
              <a:rPr lang="en-US" altLang="zh-TW" sz="1100" b="0" i="0" u="none" strike="noStrike" cap="none" dirty="0">
                <a:solidFill>
                  <a:srgbClr val="000000"/>
                </a:solidFill>
                <a:effectLst/>
                <a:latin typeface="Arial"/>
                <a:ea typeface="Arial"/>
                <a:cs typeface="Arial"/>
                <a:sym typeface="Arial"/>
              </a:rPr>
              <a:t> </a:t>
            </a:r>
            <a:r>
              <a:rPr lang="zh-TW"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其實作主要是將區塊鏈上的所有資訊儲存至本地資料庫，並</a:t>
            </a:r>
            <a:r>
              <a:rPr lang="zh-TW" altLang="zh-TW" sz="1100" b="0" i="0" u="none" strike="noStrike" cap="none" dirty="0">
                <a:solidFill>
                  <a:srgbClr val="000000"/>
                </a:solidFill>
                <a:effectLst/>
                <a:latin typeface="Arial"/>
                <a:ea typeface="Arial"/>
                <a:cs typeface="Arial"/>
                <a:sym typeface="Arial"/>
              </a:rPr>
              <a:t>允許用戶通過編寫類似</a:t>
            </a:r>
            <a:r>
              <a:rPr lang="en-US" altLang="zh-TW" sz="1100" b="0" i="0" u="none" strike="noStrike" cap="none" dirty="0">
                <a:solidFill>
                  <a:srgbClr val="000000"/>
                </a:solidFill>
                <a:effectLst/>
                <a:latin typeface="Arial"/>
                <a:ea typeface="Arial"/>
                <a:cs typeface="Arial"/>
                <a:sym typeface="Arial"/>
              </a:rPr>
              <a:t>SQL</a:t>
            </a:r>
            <a:r>
              <a:rPr lang="zh-TW" altLang="zh-TW" sz="1100" b="0" i="0" u="none" strike="noStrike" cap="none" dirty="0">
                <a:solidFill>
                  <a:srgbClr val="000000"/>
                </a:solidFill>
                <a:effectLst/>
                <a:latin typeface="Arial"/>
                <a:ea typeface="Arial"/>
                <a:cs typeface="Arial"/>
                <a:sym typeface="Arial"/>
              </a:rPr>
              <a:t>的查詢從區塊鏈中檢索信息的查詢語言。</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zh-TW" sz="1100" b="0" i="0" u="none" strike="noStrike" cap="none" dirty="0">
                <a:solidFill>
                  <a:srgbClr val="000000"/>
                </a:solidFill>
                <a:effectLst/>
                <a:latin typeface="Arial"/>
                <a:ea typeface="Arial"/>
                <a:cs typeface="Arial"/>
                <a:sym typeface="Arial"/>
              </a:rPr>
              <a:t>雖然提供了使用者易於查詢區塊資訊的方法，但還缺乏取得智能合約內部資訊的功能。</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zh-TW" sz="1100" b="0" i="0" u="none" strike="noStrike" cap="none" dirty="0">
                <a:solidFill>
                  <a:srgbClr val="000000"/>
                </a:solidFill>
                <a:effectLst/>
                <a:latin typeface="Arial"/>
                <a:ea typeface="Arial"/>
                <a:cs typeface="Arial"/>
                <a:sym typeface="Arial"/>
              </a:rPr>
              <a:t>下圖是</a:t>
            </a:r>
            <a:r>
              <a:rPr lang="en-US" altLang="zh-TW" sz="1100" b="0" i="0" u="none" strike="noStrike" cap="none" dirty="0">
                <a:solidFill>
                  <a:srgbClr val="000000"/>
                </a:solidFill>
                <a:effectLst/>
                <a:latin typeface="Arial"/>
                <a:ea typeface="Arial"/>
                <a:cs typeface="Arial"/>
                <a:sym typeface="Arial"/>
              </a:rPr>
              <a:t>EQL </a:t>
            </a:r>
            <a:r>
              <a:rPr lang="zh-TW" altLang="zh-TW" sz="1100" b="0" i="0" u="none" strike="noStrike" cap="none" dirty="0">
                <a:solidFill>
                  <a:srgbClr val="000000"/>
                </a:solidFill>
                <a:effectLst/>
                <a:latin typeface="Arial"/>
                <a:ea typeface="Arial"/>
                <a:cs typeface="Arial"/>
                <a:sym typeface="Arial"/>
              </a:rPr>
              <a:t>對</a:t>
            </a:r>
            <a:r>
              <a:rPr lang="en-US" altLang="zh-TW" sz="1100" b="0" i="0" u="none" strike="noStrike" cap="none" dirty="0">
                <a:solidFill>
                  <a:srgbClr val="000000"/>
                </a:solidFill>
                <a:effectLst/>
                <a:latin typeface="Arial"/>
                <a:ea typeface="Arial"/>
                <a:cs typeface="Arial"/>
                <a:sym typeface="Arial"/>
              </a:rPr>
              <a:t>Block</a:t>
            </a:r>
            <a:r>
              <a:rPr lang="zh-TW" altLang="zh-TW" sz="1100" b="0" i="0" u="none" strike="noStrike" cap="none" dirty="0">
                <a:solidFill>
                  <a:srgbClr val="000000"/>
                </a:solidFill>
                <a:effectLst/>
                <a:latin typeface="Arial"/>
                <a:ea typeface="Arial"/>
                <a:cs typeface="Arial"/>
                <a:sym typeface="Arial"/>
              </a:rPr>
              <a:t>查詢的語法範例。</a:t>
            </a:r>
            <a:endParaRPr lang="en-US" altLang="zh-TW" sz="1100" b="0" i="0" u="none" strike="noStrike" cap="none" dirty="0">
              <a:solidFill>
                <a:srgbClr val="000000"/>
              </a:solidFill>
              <a:effectLst/>
              <a:latin typeface="Arial"/>
              <a:ea typeface="Arial"/>
              <a:cs typeface="Arial"/>
              <a:sym typeface="Arial"/>
            </a:endParaRPr>
          </a:p>
          <a:p>
            <a:pPr marL="158750" indent="0">
              <a:buNone/>
            </a:pP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en-US" sz="1100" b="0" i="0" u="none" strike="noStrike" cap="none" dirty="0">
                <a:solidFill>
                  <a:srgbClr val="000000"/>
                </a:solidFill>
                <a:effectLst/>
                <a:latin typeface="Arial"/>
                <a:ea typeface="Arial"/>
                <a:cs typeface="Arial"/>
                <a:sym typeface="Arial"/>
              </a:rPr>
              <a:t>安裝 維護伺服器</a:t>
            </a: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649206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7.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png"/><Relationship Id="rId5" Type="http://schemas.openxmlformats.org/officeDocument/2006/relationships/image" Target="../media/image25.png"/><Relationship Id="rId15" Type="http://schemas.openxmlformats.org/officeDocument/2006/relationships/image" Target="../media/image19.png"/><Relationship Id="rId10" Type="http://schemas.openxmlformats.org/officeDocument/2006/relationships/image" Target="../media/image2.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7.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png"/><Relationship Id="rId5" Type="http://schemas.openxmlformats.org/officeDocument/2006/relationships/image" Target="../media/image25.png"/><Relationship Id="rId15" Type="http://schemas.openxmlformats.org/officeDocument/2006/relationships/image" Target="../media/image19.png"/><Relationship Id="rId10" Type="http://schemas.openxmlformats.org/officeDocument/2006/relationships/image" Target="../media/image2.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7.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png"/><Relationship Id="rId5" Type="http://schemas.openxmlformats.org/officeDocument/2006/relationships/image" Target="../media/image25.png"/><Relationship Id="rId15" Type="http://schemas.openxmlformats.org/officeDocument/2006/relationships/image" Target="../media/image19.png"/><Relationship Id="rId10" Type="http://schemas.openxmlformats.org/officeDocument/2006/relationships/image" Target="../media/image2.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7.png"/><Relationship Id="rId3" Type="http://schemas.openxmlformats.org/officeDocument/2006/relationships/image" Target="../media/image23.png"/><Relationship Id="rId7" Type="http://schemas.openxmlformats.org/officeDocument/2006/relationships/image" Target="../media/image28.png"/><Relationship Id="rId12"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4.png"/><Relationship Id="rId5" Type="http://schemas.openxmlformats.org/officeDocument/2006/relationships/image" Target="../media/image26.png"/><Relationship Id="rId15" Type="http://schemas.openxmlformats.org/officeDocument/2006/relationships/image" Target="../media/image19.png"/><Relationship Id="rId10" Type="http://schemas.openxmlformats.org/officeDocument/2006/relationships/image" Target="../media/image3.png"/><Relationship Id="rId4" Type="http://schemas.openxmlformats.org/officeDocument/2006/relationships/image" Target="../media/image24.png"/><Relationship Id="rId9" Type="http://schemas.openxmlformats.org/officeDocument/2006/relationships/image" Target="../media/image2.png"/><Relationship Id="rId1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1.emf"/></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28.png"/><Relationship Id="rId4" Type="http://schemas.openxmlformats.org/officeDocument/2006/relationships/image" Target="../media/image4.png"/><Relationship Id="rId9" Type="http://schemas.openxmlformats.org/officeDocument/2006/relationships/image" Target="../media/image27.png"/></Relationships>
</file>

<file path=ppt/slides/_rels/slide4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9.png"/><Relationship Id="rId3" Type="http://schemas.openxmlformats.org/officeDocument/2006/relationships/image" Target="../media/image23.png"/><Relationship Id="rId7" Type="http://schemas.openxmlformats.org/officeDocument/2006/relationships/image" Target="../media/image3.png"/><Relationship Id="rId12"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2.png"/><Relationship Id="rId11" Type="http://schemas.openxmlformats.org/officeDocument/2006/relationships/image" Target="../media/image17.png"/><Relationship Id="rId5" Type="http://schemas.openxmlformats.org/officeDocument/2006/relationships/image" Target="../media/image26.png"/><Relationship Id="rId10" Type="http://schemas.openxmlformats.org/officeDocument/2006/relationships/image" Target="../media/image28.png"/><Relationship Id="rId4" Type="http://schemas.openxmlformats.org/officeDocument/2006/relationships/image" Target="../media/image29.png"/><Relationship Id="rId9" Type="http://schemas.openxmlformats.org/officeDocument/2006/relationships/image" Target="../media/image27.png"/><Relationship Id="rId1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6.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3600" dirty="0">
                <a:latin typeface="標楷體" panose="03000509000000000000" pitchFamily="65" charset="-120"/>
                <a:ea typeface="標楷體" panose="03000509000000000000" pitchFamily="65" charset="-120"/>
              </a:rPr>
              <a:t>去中心化數位貨幣交易記錄與查詢服務：設計與</a:t>
            </a:r>
            <a:r>
              <a:rPr lang="zh-TW" altLang="en-US" sz="3600" dirty="0">
                <a:latin typeface="標楷體" panose="03000509000000000000" pitchFamily="65" charset="-120"/>
                <a:ea typeface="標楷體" panose="03000509000000000000" pitchFamily="65" charset="-120"/>
                <a:cs typeface="Times New Roman" panose="02020603050405020304" pitchFamily="18" charset="0"/>
              </a:rPr>
              <a:t>以太坊實作</a:t>
            </a:r>
            <a:endParaRPr sz="3600" dirty="0">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en-US" sz="2400" dirty="0">
                <a:latin typeface="Times New Roman" panose="02020603050405020304" pitchFamily="18" charset="0"/>
                <a:cs typeface="Times New Roman" panose="02020603050405020304" pitchFamily="18" charset="0"/>
              </a:rPr>
              <a:t>A Decentralized Digital Currency Tracing Service: Design and Implementation on Ethereum</a:t>
            </a:r>
            <a:endParaRPr sz="2400" dirty="0">
              <a:latin typeface="Times New Roman" panose="02020603050405020304" pitchFamily="18" charset="0"/>
              <a:cs typeface="Times New Roman" panose="02020603050405020304" pitchFamily="18" charset="0"/>
            </a:endParaRPr>
          </a:p>
        </p:txBody>
      </p:sp>
      <p:sp>
        <p:nvSpPr>
          <p:cNvPr id="55" name="Google Shape;55;p13"/>
          <p:cNvSpPr txBox="1">
            <a:spLocks noGrp="1"/>
          </p:cNvSpPr>
          <p:nvPr>
            <p:ph type="subTitle" idx="1"/>
          </p:nvPr>
        </p:nvSpPr>
        <p:spPr>
          <a:xfrm>
            <a:off x="311708" y="3235341"/>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2400" dirty="0">
                <a:solidFill>
                  <a:schemeClr val="tx1"/>
                </a:solidFill>
                <a:latin typeface="標楷體" panose="03000509000000000000" pitchFamily="65" charset="-120"/>
                <a:ea typeface="標楷體" panose="03000509000000000000" pitchFamily="65" charset="-120"/>
              </a:rPr>
              <a:t>研究生：</a:t>
            </a:r>
            <a:r>
              <a:rPr lang="zh-TW" altLang="en-US" sz="2400" dirty="0">
                <a:solidFill>
                  <a:schemeClr val="tx1"/>
                </a:solidFill>
                <a:latin typeface="標楷體" panose="03000509000000000000" pitchFamily="65" charset="-120"/>
                <a:ea typeface="標楷體" panose="03000509000000000000" pitchFamily="65" charset="-120"/>
              </a:rPr>
              <a:t>朱奕寧</a:t>
            </a:r>
            <a:endParaRPr sz="2400" dirty="0">
              <a:solidFill>
                <a:schemeClr val="tx1"/>
              </a:solidFill>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zh-TW" sz="2400" dirty="0">
                <a:solidFill>
                  <a:schemeClr val="tx1"/>
                </a:solidFill>
                <a:latin typeface="標楷體" panose="03000509000000000000" pitchFamily="65" charset="-120"/>
                <a:ea typeface="標楷體" panose="03000509000000000000" pitchFamily="65" charset="-120"/>
              </a:rPr>
              <a:t> 指導教授：</a:t>
            </a:r>
            <a:r>
              <a:rPr lang="zh-TW" altLang="en-US" sz="2400" dirty="0">
                <a:solidFill>
                  <a:schemeClr val="tx1"/>
                </a:solidFill>
                <a:latin typeface="標楷體" panose="03000509000000000000" pitchFamily="65" charset="-120"/>
                <a:ea typeface="標楷體" panose="03000509000000000000" pitchFamily="65" charset="-120"/>
              </a:rPr>
              <a:t>郭桐惟</a:t>
            </a:r>
            <a:r>
              <a:rPr lang="zh-TW" sz="2400" dirty="0">
                <a:solidFill>
                  <a:schemeClr val="tx1"/>
                </a:solidFill>
                <a:latin typeface="標楷體" panose="03000509000000000000" pitchFamily="65" charset="-120"/>
                <a:ea typeface="標楷體" panose="03000509000000000000" pitchFamily="65" charset="-120"/>
              </a:rPr>
              <a:t> 教授</a:t>
            </a:r>
            <a:endParaRPr sz="2400" dirty="0">
              <a:solidFill>
                <a:schemeClr val="tx1"/>
              </a:solidFill>
              <a:latin typeface="標楷體" panose="03000509000000000000" pitchFamily="65" charset="-120"/>
              <a:ea typeface="標楷體" panose="03000509000000000000" pitchFamily="65" charset="-120"/>
            </a:endParaRPr>
          </a:p>
        </p:txBody>
      </p:sp>
      <p:pic>
        <p:nvPicPr>
          <p:cNvPr id="56" name="Google Shape;56;p13"/>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err="1">
                <a:latin typeface="Times New Roman" panose="02020603050405020304" pitchFamily="18" charset="0"/>
                <a:ea typeface="標楷體" panose="03000509000000000000" pitchFamily="65" charset="-120"/>
                <a:cs typeface="Times New Roman" panose="02020603050405020304" pitchFamily="18" charset="0"/>
              </a:rPr>
              <a:t>BigChainDB</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去中心化資料庫</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保有區塊鏈特性：不可改變性、數字資產的建立和轉移</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支援</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NoSQL</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查詢語言</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無提供智能合約內部交易資訊</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數位貨幣之實際交易數量</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lnSpc>
                <a:spcPct val="150000"/>
              </a:lnSpc>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409" y="2810107"/>
            <a:ext cx="3779747" cy="2333393"/>
          </a:xfrm>
          <a:prstGeom prst="rect">
            <a:avLst/>
          </a:prstGeom>
        </p:spPr>
      </p:pic>
      <p:sp>
        <p:nvSpPr>
          <p:cNvPr id="3" name="投影片編號版面配置區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10</a:t>
            </a:fld>
            <a:endParaRPr lang="zh-TW" altLang="en-US"/>
          </a:p>
        </p:txBody>
      </p:sp>
    </p:spTree>
    <p:extLst>
      <p:ext uri="{BB962C8B-B14F-4D97-AF65-F5344CB8AC3E}">
        <p14:creationId xmlns:p14="http://schemas.microsoft.com/office/powerpoint/2010/main" val="2677158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Times New Roman" panose="02020603050405020304" pitchFamily="18" charset="0"/>
                <a:ea typeface="標楷體" panose="03000509000000000000" pitchFamily="65" charset="-120"/>
                <a:cs typeface="Times New Roman" panose="02020603050405020304" pitchFamily="18" charset="0"/>
              </a:rPr>
              <a:t>Etherscan</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Block Explorer</a:t>
            </a: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可察看數位貨幣交易內容</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交易雙方位址、時間和數量等</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提供統計圖表和數據，分析供應量增長、貨幣價格漲幅等</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無提供範圍搜索功能</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區塊範圍、時間範圍等功能</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11</a:t>
            </a:fld>
            <a:endParaRPr lang="zh-TW" altLang="en-US"/>
          </a:p>
        </p:txBody>
      </p:sp>
    </p:spTree>
    <p:extLst>
      <p:ext uri="{BB962C8B-B14F-4D97-AF65-F5344CB8AC3E}">
        <p14:creationId xmlns:p14="http://schemas.microsoft.com/office/powerpoint/2010/main" val="1195934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ea typeface="標楷體" panose="03000509000000000000" pitchFamily="65" charset="-120"/>
                <a:cs typeface="Times New Roman" panose="02020603050405020304" pitchFamily="18" charset="0"/>
              </a:rPr>
              <a:t>Event Listener</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web3 API</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訂閱並監聽事件</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於智能合約中訂定「</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Event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」，並於數位貨幣交易發生時</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emit</a:t>
            </a:r>
          </a:p>
          <a:p>
            <a:pPr marL="285750" indent="-285750">
              <a:lnSpc>
                <a:spcPct val="15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取得之交易信息大多儲存於本地資料庫中</a:t>
            </a:r>
            <a:endPar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無法修改已部署的智能合約</a:t>
            </a:r>
            <a:endPar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12</a:t>
            </a:fld>
            <a:endParaRPr lang="zh-TW" altLang="en-US"/>
          </a:p>
        </p:txBody>
      </p:sp>
    </p:spTree>
    <p:extLst>
      <p:ext uri="{BB962C8B-B14F-4D97-AF65-F5344CB8AC3E}">
        <p14:creationId xmlns:p14="http://schemas.microsoft.com/office/powerpoint/2010/main" val="1096790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發想與技術背景</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設計發想</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系統設計</a:t>
            </a: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技術背景：區塊鏈、智能合約、跨鏈技術</a:t>
            </a: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13</a:t>
            </a:fld>
            <a:endParaRPr lang="zh-TW" altLang="en-US"/>
          </a:p>
        </p:txBody>
      </p:sp>
    </p:spTree>
    <p:extLst>
      <p:ext uri="{BB962C8B-B14F-4D97-AF65-F5344CB8AC3E}">
        <p14:creationId xmlns:p14="http://schemas.microsoft.com/office/powerpoint/2010/main" val="334181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設計發想</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cxnSp>
        <p:nvCxnSpPr>
          <p:cNvPr id="4" name="直線接點 3"/>
          <p:cNvCxnSpPr/>
          <p:nvPr/>
        </p:nvCxnSpPr>
        <p:spPr>
          <a:xfrm flipV="1">
            <a:off x="181303" y="2963917"/>
            <a:ext cx="8781393" cy="15768"/>
          </a:xfrm>
          <a:prstGeom prst="line">
            <a:avLst/>
          </a:prstGeom>
          <a:ln w="3175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3889761" y="2521255"/>
            <a:ext cx="1364476" cy="338554"/>
          </a:xfrm>
          <a:prstGeom prst="rect">
            <a:avLst/>
          </a:prstGeom>
          <a:noFill/>
        </p:spPr>
        <p:txBody>
          <a:bodyPr wrap="none" rtlCol="0">
            <a:spAutoFit/>
          </a:bodyPr>
          <a:lstStyle/>
          <a:p>
            <a:r>
              <a:rPr lang="en-US" altLang="zh-TW" sz="1600" b="1" dirty="0" err="1">
                <a:solidFill>
                  <a:srgbClr val="7030A0"/>
                </a:solidFill>
                <a:latin typeface="Times New Roman" panose="02020603050405020304" pitchFamily="18" charset="0"/>
                <a:cs typeface="Times New Roman" panose="02020603050405020304" pitchFamily="18" charset="0"/>
              </a:rPr>
              <a:t>Blockchain</a:t>
            </a:r>
            <a:r>
              <a:rPr lang="en-US" altLang="zh-TW" sz="1600" b="1" dirty="0">
                <a:solidFill>
                  <a:srgbClr val="7030A0"/>
                </a:solidFill>
                <a:latin typeface="Times New Roman" panose="02020603050405020304" pitchFamily="18" charset="0"/>
                <a:cs typeface="Times New Roman" panose="02020603050405020304" pitchFamily="18" charset="0"/>
              </a:rPr>
              <a:t> A</a:t>
            </a:r>
            <a:endParaRPr lang="zh-TW" altLang="en-US" sz="1600" b="1" dirty="0">
              <a:solidFill>
                <a:srgbClr val="7030A0"/>
              </a:solidFill>
              <a:latin typeface="Times New Roman" panose="02020603050405020304" pitchFamily="18" charset="0"/>
              <a:cs typeface="Times New Roman" panose="02020603050405020304" pitchFamily="18" charset="0"/>
            </a:endParaRPr>
          </a:p>
        </p:txBody>
      </p:sp>
      <p:sp>
        <p:nvSpPr>
          <p:cNvPr id="12" name="文字方塊 11"/>
          <p:cNvSpPr txBox="1"/>
          <p:nvPr/>
        </p:nvSpPr>
        <p:spPr>
          <a:xfrm>
            <a:off x="3895371" y="3083793"/>
            <a:ext cx="1353256" cy="338554"/>
          </a:xfrm>
          <a:prstGeom prst="rect">
            <a:avLst/>
          </a:prstGeom>
          <a:noFill/>
        </p:spPr>
        <p:txBody>
          <a:bodyPr wrap="none" rtlCol="0">
            <a:spAutoFit/>
          </a:bodyPr>
          <a:lstStyle/>
          <a:p>
            <a:r>
              <a:rPr lang="en-US" altLang="zh-TW" sz="1600" b="1" dirty="0" err="1">
                <a:solidFill>
                  <a:srgbClr val="7030A0"/>
                </a:solidFill>
                <a:latin typeface="Times New Roman" panose="02020603050405020304" pitchFamily="18" charset="0"/>
                <a:cs typeface="Times New Roman" panose="02020603050405020304" pitchFamily="18" charset="0"/>
              </a:rPr>
              <a:t>Blockchain</a:t>
            </a:r>
            <a:r>
              <a:rPr lang="en-US" altLang="zh-TW" sz="1600" b="1" dirty="0">
                <a:solidFill>
                  <a:srgbClr val="7030A0"/>
                </a:solidFill>
                <a:latin typeface="Times New Roman" panose="02020603050405020304" pitchFamily="18" charset="0"/>
                <a:cs typeface="Times New Roman" panose="02020603050405020304" pitchFamily="18" charset="0"/>
              </a:rPr>
              <a:t> B</a:t>
            </a:r>
            <a:endParaRPr lang="zh-TW" altLang="en-US" sz="1600" b="1" dirty="0">
              <a:solidFill>
                <a:srgbClr val="7030A0"/>
              </a:solidFill>
              <a:latin typeface="Times New Roman" panose="02020603050405020304" pitchFamily="18" charset="0"/>
              <a:cs typeface="Times New Roman" panose="02020603050405020304" pitchFamily="18" charset="0"/>
            </a:endParaRPr>
          </a:p>
        </p:txBody>
      </p:sp>
      <p:grpSp>
        <p:nvGrpSpPr>
          <p:cNvPr id="11" name="群組 10"/>
          <p:cNvGrpSpPr/>
          <p:nvPr/>
        </p:nvGrpSpPr>
        <p:grpSpPr>
          <a:xfrm>
            <a:off x="818714" y="1573425"/>
            <a:ext cx="540000" cy="540000"/>
            <a:chOff x="1061782" y="1523437"/>
            <a:chExt cx="540000" cy="540000"/>
          </a:xfrm>
        </p:grpSpPr>
        <p:pic>
          <p:nvPicPr>
            <p:cNvPr id="15" name="圖片 14">
              <a:extLst>
                <a:ext uri="{FF2B5EF4-FFF2-40B4-BE49-F238E27FC236}">
                  <a16:creationId xmlns:a16="http://schemas.microsoft.com/office/drawing/2014/main" id="{4BF6E16E-EFAF-034F-AD35-FE4F9492B326}"/>
                </a:ext>
              </a:extLst>
            </p:cNvPr>
            <p:cNvPicPr>
              <a:picLocks noChangeAspect="1"/>
            </p:cNvPicPr>
            <p:nvPr/>
          </p:nvPicPr>
          <p:blipFill>
            <a:blip r:embed="rId4"/>
            <a:stretch>
              <a:fillRect/>
            </a:stretch>
          </p:blipFill>
          <p:spPr>
            <a:xfrm>
              <a:off x="1123987" y="1585642"/>
              <a:ext cx="415590" cy="415590"/>
            </a:xfrm>
            <a:prstGeom prst="rect">
              <a:avLst/>
            </a:prstGeom>
          </p:spPr>
        </p:pic>
        <p:sp>
          <p:nvSpPr>
            <p:cNvPr id="16" name="橢圓 15"/>
            <p:cNvSpPr/>
            <p:nvPr/>
          </p:nvSpPr>
          <p:spPr>
            <a:xfrm>
              <a:off x="1061782" y="1523437"/>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p:cNvGrpSpPr/>
          <p:nvPr/>
        </p:nvGrpSpPr>
        <p:grpSpPr>
          <a:xfrm>
            <a:off x="2568183" y="1573425"/>
            <a:ext cx="540000" cy="540000"/>
            <a:chOff x="2464011" y="1523436"/>
            <a:chExt cx="540000" cy="540000"/>
          </a:xfrm>
        </p:grpSpPr>
        <p:pic>
          <p:nvPicPr>
            <p:cNvPr id="17" name="圖片 16">
              <a:extLst>
                <a:ext uri="{FF2B5EF4-FFF2-40B4-BE49-F238E27FC236}">
                  <a16:creationId xmlns:a16="http://schemas.microsoft.com/office/drawing/2014/main" id="{09C1CE31-3551-114F-BD3B-B5185BB3599B}"/>
                </a:ext>
              </a:extLst>
            </p:cNvPr>
            <p:cNvPicPr>
              <a:picLocks noChangeAspect="1"/>
            </p:cNvPicPr>
            <p:nvPr/>
          </p:nvPicPr>
          <p:blipFill>
            <a:blip r:embed="rId5"/>
            <a:stretch>
              <a:fillRect/>
            </a:stretch>
          </p:blipFill>
          <p:spPr>
            <a:xfrm>
              <a:off x="2526215" y="1585640"/>
              <a:ext cx="415592" cy="415592"/>
            </a:xfrm>
            <a:prstGeom prst="rect">
              <a:avLst/>
            </a:prstGeom>
          </p:spPr>
        </p:pic>
        <p:sp>
          <p:nvSpPr>
            <p:cNvPr id="18" name="橢圓 17"/>
            <p:cNvSpPr/>
            <p:nvPr/>
          </p:nvSpPr>
          <p:spPr>
            <a:xfrm>
              <a:off x="2464011" y="1523436"/>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p:cNvGrpSpPr/>
          <p:nvPr/>
        </p:nvGrpSpPr>
        <p:grpSpPr>
          <a:xfrm>
            <a:off x="7956279" y="1573425"/>
            <a:ext cx="540000" cy="540000"/>
            <a:chOff x="7686279" y="2235360"/>
            <a:chExt cx="540000" cy="540000"/>
          </a:xfrm>
        </p:grpSpPr>
        <p:pic>
          <p:nvPicPr>
            <p:cNvPr id="21" name="圖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9279" y="2298360"/>
              <a:ext cx="414000" cy="414000"/>
            </a:xfrm>
            <a:prstGeom prst="rect">
              <a:avLst/>
            </a:prstGeom>
          </p:spPr>
        </p:pic>
        <p:sp>
          <p:nvSpPr>
            <p:cNvPr id="22" name="橢圓 21"/>
            <p:cNvSpPr/>
            <p:nvPr/>
          </p:nvSpPr>
          <p:spPr>
            <a:xfrm>
              <a:off x="7686279" y="2235360"/>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9" name="群組 18"/>
          <p:cNvGrpSpPr/>
          <p:nvPr/>
        </p:nvGrpSpPr>
        <p:grpSpPr>
          <a:xfrm>
            <a:off x="6162431" y="1573425"/>
            <a:ext cx="540000" cy="540000"/>
            <a:chOff x="7146279" y="3568528"/>
            <a:chExt cx="540000" cy="540000"/>
          </a:xfrm>
        </p:grpSpPr>
        <p:pic>
          <p:nvPicPr>
            <p:cNvPr id="23" name="圖片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9279" y="3631528"/>
              <a:ext cx="414000" cy="414000"/>
            </a:xfrm>
            <a:prstGeom prst="rect">
              <a:avLst/>
            </a:prstGeom>
          </p:spPr>
        </p:pic>
        <p:sp>
          <p:nvSpPr>
            <p:cNvPr id="24" name="橢圓 23"/>
            <p:cNvSpPr/>
            <p:nvPr/>
          </p:nvSpPr>
          <p:spPr>
            <a:xfrm>
              <a:off x="7146279" y="3568528"/>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7" name="圖片 26">
            <a:extLst>
              <a:ext uri="{FF2B5EF4-FFF2-40B4-BE49-F238E27FC236}">
                <a16:creationId xmlns:a16="http://schemas.microsoft.com/office/drawing/2014/main" id="{A5E1AF10-783C-564C-85DD-4833E90049F4}"/>
              </a:ext>
            </a:extLst>
          </p:cNvPr>
          <p:cNvPicPr>
            <a:picLocks noChangeAspect="1"/>
          </p:cNvPicPr>
          <p:nvPr/>
        </p:nvPicPr>
        <p:blipFill>
          <a:blip r:embed="rId8"/>
          <a:stretch>
            <a:fillRect/>
          </a:stretch>
        </p:blipFill>
        <p:spPr>
          <a:xfrm>
            <a:off x="1861848" y="1566290"/>
            <a:ext cx="203200" cy="203200"/>
          </a:xfrm>
          <a:prstGeom prst="rect">
            <a:avLst/>
          </a:prstGeom>
        </p:spPr>
      </p:pic>
      <p:cxnSp>
        <p:nvCxnSpPr>
          <p:cNvPr id="26" name="直線單箭頭接點 25"/>
          <p:cNvCxnSpPr>
            <a:stCxn id="16" idx="6"/>
            <a:endCxn id="18" idx="2"/>
          </p:cNvCxnSpPr>
          <p:nvPr/>
        </p:nvCxnSpPr>
        <p:spPr>
          <a:xfrm>
            <a:off x="1358714" y="1843425"/>
            <a:ext cx="120946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a:off x="6702431" y="1837029"/>
            <a:ext cx="120946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1" name="圖片 30">
            <a:extLst>
              <a:ext uri="{FF2B5EF4-FFF2-40B4-BE49-F238E27FC236}">
                <a16:creationId xmlns:a16="http://schemas.microsoft.com/office/drawing/2014/main" id="{C7BD3A74-1074-A44D-91E1-E4F02CE42E47}"/>
              </a:ext>
            </a:extLst>
          </p:cNvPr>
          <p:cNvPicPr>
            <a:picLocks noChangeAspect="1"/>
          </p:cNvPicPr>
          <p:nvPr/>
        </p:nvPicPr>
        <p:blipFill>
          <a:blip r:embed="rId9"/>
          <a:stretch>
            <a:fillRect/>
          </a:stretch>
        </p:blipFill>
        <p:spPr>
          <a:xfrm>
            <a:off x="7218265" y="1578990"/>
            <a:ext cx="177800" cy="177800"/>
          </a:xfrm>
          <a:prstGeom prst="rect">
            <a:avLst/>
          </a:prstGeom>
        </p:spPr>
      </p:pic>
      <p:cxnSp>
        <p:nvCxnSpPr>
          <p:cNvPr id="36" name="直線單箭頭接點 35"/>
          <p:cNvCxnSpPr/>
          <p:nvPr/>
        </p:nvCxnSpPr>
        <p:spPr>
          <a:xfrm>
            <a:off x="1963448" y="2050425"/>
            <a:ext cx="0" cy="15848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7307165" y="2008159"/>
            <a:ext cx="0" cy="15848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投影片編號版面配置區 4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14</a:t>
            </a:fld>
            <a:endParaRPr lang="zh-TW" altLang="en-US"/>
          </a:p>
        </p:txBody>
      </p:sp>
    </p:spTree>
    <p:extLst>
      <p:ext uri="{BB962C8B-B14F-4D97-AF65-F5344CB8AC3E}">
        <p14:creationId xmlns:p14="http://schemas.microsoft.com/office/powerpoint/2010/main" val="296294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系統</a:t>
            </a:r>
            <a:r>
              <a:rPr lang="zh-TW" altLang="en-US" sz="3200" dirty="0">
                <a:latin typeface="標楷體" panose="03000509000000000000" pitchFamily="65" charset="-120"/>
                <a:ea typeface="標楷體" panose="03000509000000000000" pitchFamily="65" charset="-120"/>
              </a:rPr>
              <a:t>設計</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5"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使用者可自行新增玉追蹤的</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token</a:t>
            </a: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儲存數位貨幣交易紀錄於區塊鏈中</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利用跨鏈技術存取兩不同區塊鏈上的資訊</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提供「區塊範圍」與「時間範圍」的搜索功能</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15</a:t>
            </a:fld>
            <a:endParaRPr lang="zh-TW" altLang="en-US"/>
          </a:p>
        </p:txBody>
      </p:sp>
    </p:spTree>
    <p:extLst>
      <p:ext uri="{BB962C8B-B14F-4D97-AF65-F5344CB8AC3E}">
        <p14:creationId xmlns:p14="http://schemas.microsoft.com/office/powerpoint/2010/main" val="2288675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技術背景</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buFont typeface="Arial"/>
              <a:buAutoNum type="arabicPeriod"/>
            </a:pPr>
            <a:r>
              <a:rPr lang="zh-TW" sz="2400" dirty="0">
                <a:solidFill>
                  <a:schemeClr val="tx1"/>
                </a:solidFill>
                <a:latin typeface="標楷體" panose="03000509000000000000" pitchFamily="65" charset="-120"/>
                <a:ea typeface="標楷體" panose="03000509000000000000" pitchFamily="65" charset="-120"/>
              </a:rPr>
              <a:t>區塊鏈</a:t>
            </a:r>
            <a:endParaRPr lang="en-US" altLang="zh-TW" sz="2400" dirty="0">
              <a:solidFill>
                <a:schemeClr val="tx1"/>
              </a:solidFill>
              <a:latin typeface="標楷體" panose="03000509000000000000" pitchFamily="65" charset="-120"/>
              <a:ea typeface="標楷體" panose="03000509000000000000" pitchFamily="65" charset="-120"/>
            </a:endParaRPr>
          </a:p>
          <a:p>
            <a:pPr>
              <a:lnSpc>
                <a:spcPct val="150000"/>
              </a:lnSpc>
              <a:buFont typeface="Arial"/>
              <a:buAutoNum type="arabicPeriod"/>
            </a:pPr>
            <a:r>
              <a:rPr lang="zh-TW" sz="2400" dirty="0">
                <a:solidFill>
                  <a:schemeClr val="tx1"/>
                </a:solidFill>
                <a:latin typeface="標楷體" panose="03000509000000000000" pitchFamily="65" charset="-120"/>
                <a:ea typeface="標楷體" panose="03000509000000000000" pitchFamily="65" charset="-120"/>
              </a:rPr>
              <a:t>智能合約</a:t>
            </a:r>
            <a:endParaRPr sz="2400" dirty="0">
              <a:solidFill>
                <a:schemeClr val="tx1"/>
              </a:solidFill>
              <a:latin typeface="標楷體" panose="03000509000000000000" pitchFamily="65" charset="-120"/>
              <a:ea typeface="標楷體" panose="03000509000000000000" pitchFamily="65" charset="-120"/>
            </a:endParaRPr>
          </a:p>
          <a:p>
            <a:pPr marL="457200" lvl="0" indent="-342900" algn="l" rtl="0">
              <a:lnSpc>
                <a:spcPct val="150000"/>
              </a:lnSpc>
              <a:spcBef>
                <a:spcPts val="0"/>
              </a:spcBef>
              <a:spcAft>
                <a:spcPts val="0"/>
              </a:spcAft>
              <a:buSzPts val="1800"/>
              <a:buAutoNum type="arabicPeriod"/>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跨鏈技術</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16</a:t>
            </a:fld>
            <a:endParaRPr lang="zh-TW"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a:latin typeface="標楷體" panose="03000509000000000000" pitchFamily="65" charset="-120"/>
                <a:ea typeface="標楷體" panose="03000509000000000000" pitchFamily="65" charset="-120"/>
              </a:rPr>
              <a:t>WHY</a:t>
            </a:r>
            <a:r>
              <a:rPr lang="zh-TW" altLang="en-US" sz="3200" dirty="0">
                <a:latin typeface="標楷體" panose="03000509000000000000" pitchFamily="65" charset="-120"/>
                <a:ea typeface="標楷體" panose="03000509000000000000" pitchFamily="65" charset="-120"/>
              </a:rPr>
              <a:t>智能合約</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區塊鏈中的一種特殊協議，內容與代碼皆由程式所編寫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自動化執行合約內容</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安全性高、交易效率高與可客製化</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buFont typeface="Arial"/>
              <a:buAutoNum type="arabicPeriod"/>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marL="114300" indent="0">
              <a:lnSpc>
                <a:spcPct val="150000"/>
              </a:lnSpc>
              <a:buNone/>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buFont typeface="Arial"/>
              <a:buAutoNum type="arabicPeriod"/>
            </a:pPr>
            <a:endParaRPr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17</a:t>
            </a:fld>
            <a:endParaRPr lang="zh-TW" altLang="en-US"/>
          </a:p>
        </p:txBody>
      </p:sp>
    </p:spTree>
    <p:extLst>
      <p:ext uri="{BB962C8B-B14F-4D97-AF65-F5344CB8AC3E}">
        <p14:creationId xmlns:p14="http://schemas.microsoft.com/office/powerpoint/2010/main" val="3681422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為何使用另一區塊鏈做為儲存</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4"/>
            <a:ext cx="8520600" cy="3991025"/>
          </a:xfrm>
          <a:prstGeom prst="rect">
            <a:avLst/>
          </a:prstGeom>
        </p:spPr>
        <p:txBody>
          <a:bodyPr spcFirstLastPara="1" wrap="square" lIns="91425" tIns="91425" rIns="91425" bIns="91425" numCol="1" anchor="t" anchorCtr="0">
            <a:noAutofit/>
          </a:bodyPr>
          <a:lstStyle/>
          <a:p>
            <a:pPr algn="just">
              <a:lnSpc>
                <a:spcPct val="100000"/>
              </a:lnSpc>
              <a:spcBef>
                <a:spcPts val="300"/>
              </a:spcBef>
              <a:spcAft>
                <a:spcPts val="300"/>
              </a:spcAft>
            </a:pPr>
            <a:r>
              <a:rPr lang="zh-TW" altLang="en-US" sz="2400" dirty="0">
                <a:solidFill>
                  <a:schemeClr val="tx1"/>
                </a:solidFill>
                <a:latin typeface="標楷體" panose="03000509000000000000" pitchFamily="65" charset="-120"/>
                <a:ea typeface="標楷體" panose="03000509000000000000" pitchFamily="65" charset="-120"/>
              </a:rPr>
              <a:t>多節點共同維護的帳本</a:t>
            </a:r>
            <a:endParaRPr lang="en-US" altLang="zh-TW" sz="2400" dirty="0">
              <a:solidFill>
                <a:schemeClr val="tx1"/>
              </a:solidFill>
              <a:latin typeface="標楷體" panose="03000509000000000000" pitchFamily="65" charset="-120"/>
              <a:ea typeface="標楷體" panose="03000509000000000000" pitchFamily="65" charset="-120"/>
            </a:endParaRPr>
          </a:p>
          <a:p>
            <a:pPr lvl="1" algn="just">
              <a:lnSpc>
                <a:spcPct val="100000"/>
              </a:lnSpc>
              <a:spcBef>
                <a:spcPts val="300"/>
              </a:spcBef>
              <a:spcAft>
                <a:spcPts val="300"/>
              </a:spcAft>
            </a:pPr>
            <a:r>
              <a:rPr lang="zh-TW" altLang="en-US" sz="2000" dirty="0">
                <a:solidFill>
                  <a:schemeClr val="tx1"/>
                </a:solidFill>
                <a:latin typeface="標楷體" panose="03000509000000000000" pitchFamily="65" charset="-120"/>
                <a:ea typeface="標楷體" panose="03000509000000000000" pitchFamily="65" charset="-120"/>
              </a:rPr>
              <a:t>安全、可信任、不得任意竄改</a:t>
            </a:r>
            <a:endParaRPr lang="en-US" altLang="zh-TW" sz="2000" dirty="0">
              <a:solidFill>
                <a:schemeClr val="tx1"/>
              </a:solidFill>
              <a:latin typeface="標楷體" panose="03000509000000000000" pitchFamily="65" charset="-120"/>
              <a:ea typeface="標楷體" panose="03000509000000000000" pitchFamily="65" charset="-120"/>
            </a:endParaRPr>
          </a:p>
          <a:p>
            <a:pPr lvl="1" algn="just">
              <a:lnSpc>
                <a:spcPct val="100000"/>
              </a:lnSpc>
              <a:spcBef>
                <a:spcPts val="600"/>
              </a:spcBef>
              <a:spcAft>
                <a:spcPts val="600"/>
              </a:spcAft>
            </a:pPr>
            <a:r>
              <a:rPr lang="zh-TW" altLang="en-US" sz="2000" dirty="0">
                <a:solidFill>
                  <a:schemeClr val="tx1"/>
                </a:solidFill>
                <a:latin typeface="標楷體" panose="03000509000000000000" pitchFamily="65" charset="-120"/>
                <a:ea typeface="標楷體" panose="03000509000000000000" pitchFamily="65" charset="-120"/>
              </a:rPr>
              <a:t>數據儲存、交易驗證、傳遞訊息等</a:t>
            </a:r>
            <a:endParaRPr lang="en-US" altLang="zh-TW" sz="2000" dirty="0">
              <a:solidFill>
                <a:schemeClr val="tx1"/>
              </a:solidFill>
              <a:latin typeface="標楷體" panose="03000509000000000000" pitchFamily="65" charset="-120"/>
              <a:ea typeface="標楷體" panose="03000509000000000000" pitchFamily="65" charset="-120"/>
            </a:endParaRPr>
          </a:p>
          <a:p>
            <a:pPr algn="just">
              <a:lnSpc>
                <a:spcPct val="100000"/>
              </a:lnSpc>
              <a:spcBef>
                <a:spcPts val="600"/>
              </a:spcBef>
              <a:spcAft>
                <a:spcPts val="600"/>
              </a:spcAft>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公有鏈、私有鏈與聯盟鏈</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gn="just">
              <a:lnSpc>
                <a:spcPct val="100000"/>
              </a:lnSpc>
              <a:spcBef>
                <a:spcPts val="300"/>
              </a:spcBef>
              <a:spcAft>
                <a:spcPts val="300"/>
              </a:spcAft>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公有鏈：任何人皆可參與</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gn="just">
              <a:lnSpc>
                <a:spcPct val="100000"/>
              </a:lnSpc>
              <a:spcBef>
                <a:spcPts val="600"/>
              </a:spcBef>
              <a:spcAft>
                <a:spcPts val="600"/>
              </a:spcAft>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私有鏈 </a:t>
            </a:r>
            <a:r>
              <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&amp;</a:t>
            </a: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聯盟鏈：須得到授權才可參與</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gn="just">
              <a:lnSpc>
                <a:spcPct val="100000"/>
              </a:lnSpc>
              <a:spcBef>
                <a:spcPts val="600"/>
              </a:spcBef>
              <a:spcAft>
                <a:spcPts val="600"/>
              </a:spcAft>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交易與挖礦</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gn="just">
              <a:lnSpc>
                <a:spcPct val="100000"/>
              </a:lnSpc>
              <a:spcBef>
                <a:spcPts val="300"/>
              </a:spcBef>
              <a:spcAft>
                <a:spcPts val="300"/>
              </a:spcAft>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更新區塊鏈帳本內容</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gn="just">
              <a:lnSpc>
                <a:spcPct val="150000"/>
              </a:lnSpc>
              <a:buNone/>
            </a:pP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gn="just">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18</a:t>
            </a:fld>
            <a:endParaRPr lang="zh-TW" altLang="en-US"/>
          </a:p>
        </p:txBody>
      </p:sp>
    </p:spTree>
    <p:extLst>
      <p:ext uri="{BB962C8B-B14F-4D97-AF65-F5344CB8AC3E}">
        <p14:creationId xmlns:p14="http://schemas.microsoft.com/office/powerpoint/2010/main" val="22619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4">
                                            <p:txEl>
                                              <p:pRg st="3" end="3"/>
                                            </p:txEl>
                                          </p:spTgt>
                                        </p:tgtEl>
                                        <p:attrNameLst>
                                          <p:attrName>style.visibility</p:attrName>
                                        </p:attrNameLst>
                                      </p:cBhvr>
                                      <p:to>
                                        <p:strVal val="visible"/>
                                      </p:to>
                                    </p:set>
                                    <p:animEffect transition="in" filter="fade">
                                      <p:cBhvr>
                                        <p:cTn id="7" dur="1000"/>
                                        <p:tgtEl>
                                          <p:spTgt spid="94">
                                            <p:txEl>
                                              <p:pRg st="3" end="3"/>
                                            </p:txEl>
                                          </p:spTgt>
                                        </p:tgtEl>
                                      </p:cBhvr>
                                    </p:animEffect>
                                    <p:anim calcmode="lin" valueType="num">
                                      <p:cBhvr>
                                        <p:cTn id="8" dur="1000" fill="hold"/>
                                        <p:tgtEl>
                                          <p:spTgt spid="9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9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4">
                                            <p:txEl>
                                              <p:pRg st="4" end="4"/>
                                            </p:txEl>
                                          </p:spTgt>
                                        </p:tgtEl>
                                        <p:attrNameLst>
                                          <p:attrName>style.visibility</p:attrName>
                                        </p:attrNameLst>
                                      </p:cBhvr>
                                      <p:to>
                                        <p:strVal val="visible"/>
                                      </p:to>
                                    </p:set>
                                    <p:animEffect transition="in" filter="fade">
                                      <p:cBhvr>
                                        <p:cTn id="12" dur="1000"/>
                                        <p:tgtEl>
                                          <p:spTgt spid="94">
                                            <p:txEl>
                                              <p:pRg st="4" end="4"/>
                                            </p:txEl>
                                          </p:spTgt>
                                        </p:tgtEl>
                                      </p:cBhvr>
                                    </p:animEffect>
                                    <p:anim calcmode="lin" valueType="num">
                                      <p:cBhvr>
                                        <p:cTn id="13" dur="1000" fill="hold"/>
                                        <p:tgtEl>
                                          <p:spTgt spid="9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9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4">
                                            <p:txEl>
                                              <p:pRg st="5" end="5"/>
                                            </p:txEl>
                                          </p:spTgt>
                                        </p:tgtEl>
                                        <p:attrNameLst>
                                          <p:attrName>style.visibility</p:attrName>
                                        </p:attrNameLst>
                                      </p:cBhvr>
                                      <p:to>
                                        <p:strVal val="visible"/>
                                      </p:to>
                                    </p:set>
                                    <p:animEffect transition="in" filter="fade">
                                      <p:cBhvr>
                                        <p:cTn id="17" dur="1000"/>
                                        <p:tgtEl>
                                          <p:spTgt spid="94">
                                            <p:txEl>
                                              <p:pRg st="5" end="5"/>
                                            </p:txEl>
                                          </p:spTgt>
                                        </p:tgtEl>
                                      </p:cBhvr>
                                    </p:animEffect>
                                    <p:anim calcmode="lin" valueType="num">
                                      <p:cBhvr>
                                        <p:cTn id="18" dur="1000" fill="hold"/>
                                        <p:tgtEl>
                                          <p:spTgt spid="9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9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4">
                                            <p:txEl>
                                              <p:pRg st="6" end="6"/>
                                            </p:txEl>
                                          </p:spTgt>
                                        </p:tgtEl>
                                        <p:attrNameLst>
                                          <p:attrName>style.visibility</p:attrName>
                                        </p:attrNameLst>
                                      </p:cBhvr>
                                      <p:to>
                                        <p:strVal val="visible"/>
                                      </p:to>
                                    </p:set>
                                    <p:animEffect transition="in" filter="fade">
                                      <p:cBhvr>
                                        <p:cTn id="24" dur="1000"/>
                                        <p:tgtEl>
                                          <p:spTgt spid="94">
                                            <p:txEl>
                                              <p:pRg st="6" end="6"/>
                                            </p:txEl>
                                          </p:spTgt>
                                        </p:tgtEl>
                                      </p:cBhvr>
                                    </p:animEffect>
                                    <p:anim calcmode="lin" valueType="num">
                                      <p:cBhvr>
                                        <p:cTn id="25" dur="1000" fill="hold"/>
                                        <p:tgtEl>
                                          <p:spTgt spid="94">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94">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4">
                                            <p:txEl>
                                              <p:pRg st="7" end="7"/>
                                            </p:txEl>
                                          </p:spTgt>
                                        </p:tgtEl>
                                        <p:attrNameLst>
                                          <p:attrName>style.visibility</p:attrName>
                                        </p:attrNameLst>
                                      </p:cBhvr>
                                      <p:to>
                                        <p:strVal val="visible"/>
                                      </p:to>
                                    </p:set>
                                    <p:animEffect transition="in" filter="fade">
                                      <p:cBhvr>
                                        <p:cTn id="29" dur="1000"/>
                                        <p:tgtEl>
                                          <p:spTgt spid="94">
                                            <p:txEl>
                                              <p:pRg st="7" end="7"/>
                                            </p:txEl>
                                          </p:spTgt>
                                        </p:tgtEl>
                                      </p:cBhvr>
                                    </p:animEffect>
                                    <p:anim calcmode="lin" valueType="num">
                                      <p:cBhvr>
                                        <p:cTn id="30" dur="1000" fill="hold"/>
                                        <p:tgtEl>
                                          <p:spTgt spid="94">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9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a:latin typeface="標楷體" panose="03000509000000000000" pitchFamily="65" charset="-120"/>
                <a:ea typeface="標楷體" panose="03000509000000000000" pitchFamily="65" charset="-120"/>
              </a:rPr>
              <a:t>WHY</a:t>
            </a:r>
            <a:r>
              <a:rPr lang="zh-TW" altLang="en-US" sz="3200" dirty="0">
                <a:latin typeface="標楷體" panose="03000509000000000000" pitchFamily="65" charset="-120"/>
                <a:ea typeface="標楷體" panose="03000509000000000000" pitchFamily="65" charset="-120"/>
              </a:rPr>
              <a:t>跨鏈技術</a:t>
            </a:r>
            <a:r>
              <a:rPr lang="en-US" altLang="zh-TW" sz="3200" dirty="0">
                <a:latin typeface="標楷體" panose="03000509000000000000" pitchFamily="65" charset="-120"/>
                <a:ea typeface="標楷體" panose="03000509000000000000" pitchFamily="65" charset="-120"/>
              </a:rPr>
              <a:t> -&gt; HOW</a:t>
            </a:r>
            <a:endParaRPr sz="3200" dirty="0">
              <a:latin typeface="標楷體" panose="03000509000000000000" pitchFamily="65" charset="-120"/>
              <a:ea typeface="標楷體" panose="03000509000000000000" pitchFamily="65" charset="-12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rPr>
              <a:t>跨鏈技術：兩個或多個區塊鏈間資料交換技術</a:t>
            </a:r>
            <a:endParaRPr lang="en-US" altLang="zh-TW" sz="24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rgbClr val="FF0000"/>
                </a:solidFill>
                <a:latin typeface="標楷體" panose="03000509000000000000" pitchFamily="65" charset="-120"/>
                <a:ea typeface="標楷體" panose="03000509000000000000" pitchFamily="65" charset="-120"/>
              </a:rPr>
              <a:t>見證人 </a:t>
            </a:r>
            <a:r>
              <a:rPr lang="en-US" altLang="zh-TW" sz="2000" dirty="0">
                <a:solidFill>
                  <a:srgbClr val="FF0000"/>
                </a:solidFill>
                <a:latin typeface="標楷體" panose="03000509000000000000" pitchFamily="65" charset="-120"/>
                <a:ea typeface="標楷體" panose="03000509000000000000" pitchFamily="65" charset="-120"/>
              </a:rPr>
              <a:t>(Notary)</a:t>
            </a:r>
            <a:r>
              <a:rPr lang="zh-TW" altLang="en-US" sz="2000" dirty="0">
                <a:solidFill>
                  <a:schemeClr val="tx1"/>
                </a:solidFill>
                <a:latin typeface="標楷體" panose="03000509000000000000" pitchFamily="65" charset="-120"/>
                <a:ea typeface="標楷體" panose="03000509000000000000" pitchFamily="65" charset="-120"/>
              </a:rPr>
              <a:t>：中心化的機制，完全信任由第三方傳遞的資料正確性</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中繼 </a:t>
            </a:r>
            <a:r>
              <a:rPr lang="en-US" altLang="zh-TW" sz="2000" dirty="0">
                <a:solidFill>
                  <a:schemeClr val="tx1"/>
                </a:solidFill>
                <a:latin typeface="標楷體" panose="03000509000000000000" pitchFamily="65" charset="-120"/>
                <a:ea typeface="標楷體" panose="03000509000000000000" pitchFamily="65" charset="-120"/>
              </a:rPr>
              <a:t>(Relay)</a:t>
            </a:r>
            <a:r>
              <a:rPr lang="zh-TW" altLang="en-US" sz="2000" dirty="0">
                <a:solidFill>
                  <a:schemeClr val="tx1"/>
                </a:solidFill>
                <a:latin typeface="標楷體" panose="03000509000000000000" pitchFamily="65" charset="-120"/>
                <a:ea typeface="標楷體" panose="03000509000000000000" pitchFamily="65" charset="-120"/>
              </a:rPr>
              <a:t>：中繼者負責傳遞信息，但不保證其正確性，需自行驗證</a:t>
            </a:r>
            <a:endParaRPr lang="en"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6" name="Google Shape;76;p15"/>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19</a:t>
            </a:fld>
            <a:endParaRPr lang="zh-TW"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背景動機</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相關技術與文獻</a:t>
            </a: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發想與技術背景</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系統實作</a:t>
            </a: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Demo</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與結論</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a:t>
            </a:fld>
            <a:endParaRPr lang="zh-TW" altLang="en-US"/>
          </a:p>
        </p:txBody>
      </p:sp>
    </p:spTree>
    <p:extLst>
      <p:ext uri="{BB962C8B-B14F-4D97-AF65-F5344CB8AC3E}">
        <p14:creationId xmlns:p14="http://schemas.microsoft.com/office/powerpoint/2010/main" val="2770345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系統實作</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系統架構、使用者網頁架構圖</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智能合約與</a:t>
            </a:r>
            <a:r>
              <a:rPr lang="en-US" altLang="zh-TW" sz="20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(Provable) </a:t>
            </a: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服務</a:t>
            </a: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交易內容剖析</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 JSON</a:t>
            </a: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資料格式處理</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「區塊範圍」與「時間範圍」的搜索功能</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1" indent="0">
              <a:lnSpc>
                <a:spcPct val="150000"/>
              </a:lnSpc>
              <a:buNone/>
            </a:pP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20</a:t>
            </a:fld>
            <a:endParaRPr lang="zh-TW" altLang="en-US"/>
          </a:p>
        </p:txBody>
      </p:sp>
    </p:spTree>
    <p:extLst>
      <p:ext uri="{BB962C8B-B14F-4D97-AF65-F5344CB8AC3E}">
        <p14:creationId xmlns:p14="http://schemas.microsoft.com/office/powerpoint/2010/main" val="2839899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11" name="投影片編號版面配置區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21</a:t>
            </a:fld>
            <a:endParaRPr lang="zh-TW" altLang="en-US"/>
          </a:p>
        </p:txBody>
      </p:sp>
      <p:pic>
        <p:nvPicPr>
          <p:cNvPr id="5" name="圖片 4">
            <a:extLst>
              <a:ext uri="{FF2B5EF4-FFF2-40B4-BE49-F238E27FC236}">
                <a16:creationId xmlns:a16="http://schemas.microsoft.com/office/drawing/2014/main" id="{2346D825-27BB-CD41-AB6D-C9CABF634822}"/>
              </a:ext>
            </a:extLst>
          </p:cNvPr>
          <p:cNvPicPr>
            <a:picLocks noChangeAspect="1"/>
          </p:cNvPicPr>
          <p:nvPr/>
        </p:nvPicPr>
        <p:blipFill>
          <a:blip r:embed="rId3"/>
          <a:stretch>
            <a:fillRect/>
          </a:stretch>
        </p:blipFill>
        <p:spPr>
          <a:xfrm>
            <a:off x="437779" y="3503708"/>
            <a:ext cx="1286267" cy="1286267"/>
          </a:xfrm>
          <a:prstGeom prst="rect">
            <a:avLst/>
          </a:prstGeom>
        </p:spPr>
      </p:pic>
      <p:sp>
        <p:nvSpPr>
          <p:cNvPr id="7" name="文字方塊 6">
            <a:extLst>
              <a:ext uri="{FF2B5EF4-FFF2-40B4-BE49-F238E27FC236}">
                <a16:creationId xmlns:a16="http://schemas.microsoft.com/office/drawing/2014/main" id="{FD1A86D9-5F23-3845-915D-F84AE6238E8D}"/>
              </a:ext>
            </a:extLst>
          </p:cNvPr>
          <p:cNvSpPr txBox="1"/>
          <p:nvPr/>
        </p:nvSpPr>
        <p:spPr>
          <a:xfrm>
            <a:off x="450221" y="4793311"/>
            <a:ext cx="1287532"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Time Oracle</a:t>
            </a:r>
            <a:endParaRPr kumimoji="1" lang="zh-TW" altLang="en-US" sz="1600" b="1" dirty="0">
              <a:latin typeface="Times New Roman" panose="02020603050405020304" pitchFamily="18" charset="0"/>
              <a:cs typeface="Times New Roman" panose="02020603050405020304" pitchFamily="18" charset="0"/>
            </a:endParaRPr>
          </a:p>
        </p:txBody>
      </p:sp>
      <p:grpSp>
        <p:nvGrpSpPr>
          <p:cNvPr id="26" name="群組 25"/>
          <p:cNvGrpSpPr/>
          <p:nvPr/>
        </p:nvGrpSpPr>
        <p:grpSpPr>
          <a:xfrm>
            <a:off x="6310411" y="3474207"/>
            <a:ext cx="2468524" cy="1669293"/>
            <a:chOff x="6310411" y="3474207"/>
            <a:chExt cx="2468524" cy="1669293"/>
          </a:xfrm>
        </p:grpSpPr>
        <p:grpSp>
          <p:nvGrpSpPr>
            <p:cNvPr id="24" name="群組 23"/>
            <p:cNvGrpSpPr/>
            <p:nvPr/>
          </p:nvGrpSpPr>
          <p:grpSpPr>
            <a:xfrm>
              <a:off x="6923493" y="3474207"/>
              <a:ext cx="1242361" cy="1312657"/>
              <a:chOff x="6923493" y="3474207"/>
              <a:chExt cx="1242361" cy="1312657"/>
            </a:xfrm>
          </p:grpSpPr>
          <p:pic>
            <p:nvPicPr>
              <p:cNvPr id="12" name="圖片 11">
                <a:extLst>
                  <a:ext uri="{FF2B5EF4-FFF2-40B4-BE49-F238E27FC236}">
                    <a16:creationId xmlns:a16="http://schemas.microsoft.com/office/drawing/2014/main" id="{938997C6-82B2-084E-8016-E89EB28A04F4}"/>
                  </a:ext>
                </a:extLst>
              </p:cNvPr>
              <p:cNvPicPr>
                <a:picLocks noChangeAspect="1"/>
              </p:cNvPicPr>
              <p:nvPr/>
            </p:nvPicPr>
            <p:blipFill>
              <a:blip r:embed="rId4"/>
              <a:stretch>
                <a:fillRect/>
              </a:stretch>
            </p:blipFill>
            <p:spPr>
              <a:xfrm>
                <a:off x="7491974" y="3562105"/>
                <a:ext cx="408661" cy="431784"/>
              </a:xfrm>
              <a:prstGeom prst="rect">
                <a:avLst/>
              </a:prstGeom>
            </p:spPr>
          </p:pic>
          <p:pic>
            <p:nvPicPr>
              <p:cNvPr id="15" name="圖片 14">
                <a:extLst>
                  <a:ext uri="{FF2B5EF4-FFF2-40B4-BE49-F238E27FC236}">
                    <a16:creationId xmlns:a16="http://schemas.microsoft.com/office/drawing/2014/main" id="{D54A8DC0-D0A5-AC4D-8B96-48EE8FA5D921}"/>
                  </a:ext>
                </a:extLst>
              </p:cNvPr>
              <p:cNvPicPr>
                <a:picLocks noChangeAspect="1"/>
              </p:cNvPicPr>
              <p:nvPr/>
            </p:nvPicPr>
            <p:blipFill>
              <a:blip r:embed="rId4"/>
              <a:stretch>
                <a:fillRect/>
              </a:stretch>
            </p:blipFill>
            <p:spPr>
              <a:xfrm>
                <a:off x="7041283" y="3641807"/>
                <a:ext cx="408661" cy="431784"/>
              </a:xfrm>
              <a:prstGeom prst="rect">
                <a:avLst/>
              </a:prstGeom>
            </p:spPr>
          </p:pic>
          <p:pic>
            <p:nvPicPr>
              <p:cNvPr id="16" name="圖片 15">
                <a:extLst>
                  <a:ext uri="{FF2B5EF4-FFF2-40B4-BE49-F238E27FC236}">
                    <a16:creationId xmlns:a16="http://schemas.microsoft.com/office/drawing/2014/main" id="{58194E3F-CA79-9D41-BA32-9F1EE4D2D81C}"/>
                  </a:ext>
                </a:extLst>
              </p:cNvPr>
              <p:cNvPicPr>
                <a:picLocks noChangeAspect="1"/>
              </p:cNvPicPr>
              <p:nvPr/>
            </p:nvPicPr>
            <p:blipFill>
              <a:blip r:embed="rId4"/>
              <a:stretch>
                <a:fillRect/>
              </a:stretch>
            </p:blipFill>
            <p:spPr>
              <a:xfrm>
                <a:off x="7298312" y="3935671"/>
                <a:ext cx="408661" cy="431784"/>
              </a:xfrm>
              <a:prstGeom prst="rect">
                <a:avLst/>
              </a:prstGeom>
            </p:spPr>
          </p:pic>
          <p:pic>
            <p:nvPicPr>
              <p:cNvPr id="17" name="圖片 16">
                <a:extLst>
                  <a:ext uri="{FF2B5EF4-FFF2-40B4-BE49-F238E27FC236}">
                    <a16:creationId xmlns:a16="http://schemas.microsoft.com/office/drawing/2014/main" id="{CB290029-C5A3-994F-9CD7-727764D603A7}"/>
                  </a:ext>
                </a:extLst>
              </p:cNvPr>
              <p:cNvPicPr>
                <a:picLocks noChangeAspect="1"/>
              </p:cNvPicPr>
              <p:nvPr/>
            </p:nvPicPr>
            <p:blipFill>
              <a:blip r:embed="rId4"/>
              <a:stretch>
                <a:fillRect/>
              </a:stretch>
            </p:blipFill>
            <p:spPr>
              <a:xfrm>
                <a:off x="7734387" y="3950929"/>
                <a:ext cx="408661" cy="431784"/>
              </a:xfrm>
              <a:prstGeom prst="rect">
                <a:avLst/>
              </a:prstGeom>
            </p:spPr>
          </p:pic>
          <p:pic>
            <p:nvPicPr>
              <p:cNvPr id="18" name="圖片 17">
                <a:extLst>
                  <a:ext uri="{FF2B5EF4-FFF2-40B4-BE49-F238E27FC236}">
                    <a16:creationId xmlns:a16="http://schemas.microsoft.com/office/drawing/2014/main" id="{1DF50B16-DDA2-DA4E-B8FB-6BDD8CA06604}"/>
                  </a:ext>
                </a:extLst>
              </p:cNvPr>
              <p:cNvPicPr>
                <a:picLocks noChangeAspect="1"/>
              </p:cNvPicPr>
              <p:nvPr/>
            </p:nvPicPr>
            <p:blipFill>
              <a:blip r:embed="rId4"/>
              <a:stretch>
                <a:fillRect/>
              </a:stretch>
            </p:blipFill>
            <p:spPr>
              <a:xfrm>
                <a:off x="7487306" y="4309237"/>
                <a:ext cx="408661" cy="431784"/>
              </a:xfrm>
              <a:prstGeom prst="rect">
                <a:avLst/>
              </a:prstGeom>
            </p:spPr>
          </p:pic>
          <p:pic>
            <p:nvPicPr>
              <p:cNvPr id="19" name="圖片 18">
                <a:extLst>
                  <a:ext uri="{FF2B5EF4-FFF2-40B4-BE49-F238E27FC236}">
                    <a16:creationId xmlns:a16="http://schemas.microsoft.com/office/drawing/2014/main" id="{ED1CC111-6439-E648-9EAF-106F4410DF2B}"/>
                  </a:ext>
                </a:extLst>
              </p:cNvPr>
              <p:cNvPicPr>
                <a:picLocks noChangeAspect="1"/>
              </p:cNvPicPr>
              <p:nvPr/>
            </p:nvPicPr>
            <p:blipFill>
              <a:blip r:embed="rId4"/>
              <a:stretch>
                <a:fillRect/>
              </a:stretch>
            </p:blipFill>
            <p:spPr>
              <a:xfrm>
                <a:off x="7051951" y="4239629"/>
                <a:ext cx="408661" cy="431784"/>
              </a:xfrm>
              <a:prstGeom prst="rect">
                <a:avLst/>
              </a:prstGeom>
            </p:spPr>
          </p:pic>
          <p:sp>
            <p:nvSpPr>
              <p:cNvPr id="13" name="橢圓 12">
                <a:extLst>
                  <a:ext uri="{FF2B5EF4-FFF2-40B4-BE49-F238E27FC236}">
                    <a16:creationId xmlns:a16="http://schemas.microsoft.com/office/drawing/2014/main" id="{0DB1E62A-9064-C34E-863A-DC0345BAA214}"/>
                  </a:ext>
                </a:extLst>
              </p:cNvPr>
              <p:cNvSpPr/>
              <p:nvPr/>
            </p:nvSpPr>
            <p:spPr>
              <a:xfrm>
                <a:off x="6923493" y="3474207"/>
                <a:ext cx="1242361" cy="1312657"/>
              </a:xfrm>
              <a:prstGeom prst="ellipse">
                <a:avLst/>
              </a:prstGeom>
              <a:noFill/>
              <a:ln w="38100">
                <a:solidFill>
                  <a:schemeClr val="accent5">
                    <a:lumMod val="60000"/>
                    <a:lumOff val="4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grpSp>
        <p:sp>
          <p:nvSpPr>
            <p:cNvPr id="14" name="文字方塊 13">
              <a:extLst>
                <a:ext uri="{FF2B5EF4-FFF2-40B4-BE49-F238E27FC236}">
                  <a16:creationId xmlns:a16="http://schemas.microsoft.com/office/drawing/2014/main" id="{80F1AF33-2A48-2B44-BB19-15FB8B46E40F}"/>
                </a:ext>
              </a:extLst>
            </p:cNvPr>
            <p:cNvSpPr txBox="1"/>
            <p:nvPr/>
          </p:nvSpPr>
          <p:spPr>
            <a:xfrm>
              <a:off x="6310411" y="4804946"/>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Private Net</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27" name="群組 26"/>
          <p:cNvGrpSpPr/>
          <p:nvPr/>
        </p:nvGrpSpPr>
        <p:grpSpPr>
          <a:xfrm>
            <a:off x="2348581" y="66477"/>
            <a:ext cx="2468524" cy="1625369"/>
            <a:chOff x="2348581" y="66477"/>
            <a:chExt cx="2468524" cy="1625369"/>
          </a:xfrm>
        </p:grpSpPr>
        <p:sp>
          <p:nvSpPr>
            <p:cNvPr id="31" name="橢圓 30">
              <a:extLst>
                <a:ext uri="{FF2B5EF4-FFF2-40B4-BE49-F238E27FC236}">
                  <a16:creationId xmlns:a16="http://schemas.microsoft.com/office/drawing/2014/main" id="{F933A544-EABC-E643-907B-D6B1F93B4A63}"/>
                </a:ext>
              </a:extLst>
            </p:cNvPr>
            <p:cNvSpPr/>
            <p:nvPr/>
          </p:nvSpPr>
          <p:spPr>
            <a:xfrm>
              <a:off x="2977149" y="66477"/>
              <a:ext cx="1242361" cy="1312657"/>
            </a:xfrm>
            <a:prstGeom prst="ellipse">
              <a:avLst/>
            </a:prstGeom>
            <a:noFill/>
            <a:ln w="3810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sp>
          <p:nvSpPr>
            <p:cNvPr id="32" name="文字方塊 31">
              <a:extLst>
                <a:ext uri="{FF2B5EF4-FFF2-40B4-BE49-F238E27FC236}">
                  <a16:creationId xmlns:a16="http://schemas.microsoft.com/office/drawing/2014/main" id="{CF4309E4-0AA6-474F-A373-7827CD634AE6}"/>
                </a:ext>
              </a:extLst>
            </p:cNvPr>
            <p:cNvSpPr txBox="1"/>
            <p:nvPr/>
          </p:nvSpPr>
          <p:spPr>
            <a:xfrm>
              <a:off x="2348581" y="1353292"/>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Main Net</a:t>
              </a:r>
              <a:endParaRPr kumimoji="1" lang="zh-TW" altLang="en-US" sz="1600" b="1" dirty="0">
                <a:latin typeface="Times New Roman" panose="02020603050405020304" pitchFamily="18" charset="0"/>
                <a:cs typeface="Times New Roman" panose="02020603050405020304" pitchFamily="18" charset="0"/>
              </a:endParaRPr>
            </a:p>
          </p:txBody>
        </p:sp>
        <p:pic>
          <p:nvPicPr>
            <p:cNvPr id="34" name="圖片 33">
              <a:extLst>
                <a:ext uri="{FF2B5EF4-FFF2-40B4-BE49-F238E27FC236}">
                  <a16:creationId xmlns:a16="http://schemas.microsoft.com/office/drawing/2014/main" id="{DE53AC56-00C4-D44D-BAC5-E67E5438CD4F}"/>
                </a:ext>
              </a:extLst>
            </p:cNvPr>
            <p:cNvPicPr>
              <a:picLocks noChangeAspect="1"/>
            </p:cNvPicPr>
            <p:nvPr/>
          </p:nvPicPr>
          <p:blipFill>
            <a:blip r:embed="rId5"/>
            <a:stretch>
              <a:fillRect/>
            </a:stretch>
          </p:blipFill>
          <p:spPr>
            <a:xfrm>
              <a:off x="3566832" y="175759"/>
              <a:ext cx="410400" cy="410400"/>
            </a:xfrm>
            <a:prstGeom prst="rect">
              <a:avLst/>
            </a:prstGeom>
          </p:spPr>
        </p:pic>
        <p:pic>
          <p:nvPicPr>
            <p:cNvPr id="37" name="圖片 36">
              <a:extLst>
                <a:ext uri="{FF2B5EF4-FFF2-40B4-BE49-F238E27FC236}">
                  <a16:creationId xmlns:a16="http://schemas.microsoft.com/office/drawing/2014/main" id="{3B0788D3-27F2-1443-95F0-1749C6D918EE}"/>
                </a:ext>
              </a:extLst>
            </p:cNvPr>
            <p:cNvPicPr>
              <a:picLocks noChangeAspect="1"/>
            </p:cNvPicPr>
            <p:nvPr/>
          </p:nvPicPr>
          <p:blipFill>
            <a:blip r:embed="rId5"/>
            <a:stretch>
              <a:fillRect/>
            </a:stretch>
          </p:blipFill>
          <p:spPr>
            <a:xfrm>
              <a:off x="3057311" y="286335"/>
              <a:ext cx="410400" cy="410400"/>
            </a:xfrm>
            <a:prstGeom prst="rect">
              <a:avLst/>
            </a:prstGeom>
          </p:spPr>
        </p:pic>
        <p:pic>
          <p:nvPicPr>
            <p:cNvPr id="38" name="圖片 37">
              <a:extLst>
                <a:ext uri="{FF2B5EF4-FFF2-40B4-BE49-F238E27FC236}">
                  <a16:creationId xmlns:a16="http://schemas.microsoft.com/office/drawing/2014/main" id="{77005CDB-2433-B549-A44E-7F3CA5683DF1}"/>
                </a:ext>
              </a:extLst>
            </p:cNvPr>
            <p:cNvPicPr>
              <a:picLocks noChangeAspect="1"/>
            </p:cNvPicPr>
            <p:nvPr/>
          </p:nvPicPr>
          <p:blipFill>
            <a:blip r:embed="rId5"/>
            <a:stretch>
              <a:fillRect/>
            </a:stretch>
          </p:blipFill>
          <p:spPr>
            <a:xfrm>
              <a:off x="3377643" y="503334"/>
              <a:ext cx="410400" cy="410400"/>
            </a:xfrm>
            <a:prstGeom prst="rect">
              <a:avLst/>
            </a:prstGeom>
          </p:spPr>
        </p:pic>
        <p:pic>
          <p:nvPicPr>
            <p:cNvPr id="39" name="圖片 38">
              <a:extLst>
                <a:ext uri="{FF2B5EF4-FFF2-40B4-BE49-F238E27FC236}">
                  <a16:creationId xmlns:a16="http://schemas.microsoft.com/office/drawing/2014/main" id="{E8600AB5-04C5-1C4D-89AD-AF38C0E54270}"/>
                </a:ext>
              </a:extLst>
            </p:cNvPr>
            <p:cNvPicPr>
              <a:picLocks noChangeAspect="1"/>
            </p:cNvPicPr>
            <p:nvPr/>
          </p:nvPicPr>
          <p:blipFill>
            <a:blip r:embed="rId5"/>
            <a:stretch>
              <a:fillRect/>
            </a:stretch>
          </p:blipFill>
          <p:spPr>
            <a:xfrm>
              <a:off x="3809466" y="577822"/>
              <a:ext cx="410400" cy="410400"/>
            </a:xfrm>
            <a:prstGeom prst="rect">
              <a:avLst/>
            </a:prstGeom>
          </p:spPr>
        </p:pic>
        <p:pic>
          <p:nvPicPr>
            <p:cNvPr id="40" name="圖片 39">
              <a:extLst>
                <a:ext uri="{FF2B5EF4-FFF2-40B4-BE49-F238E27FC236}">
                  <a16:creationId xmlns:a16="http://schemas.microsoft.com/office/drawing/2014/main" id="{B778DEB5-1632-AB41-B7E6-83D333B2CCFF}"/>
                </a:ext>
              </a:extLst>
            </p:cNvPr>
            <p:cNvPicPr>
              <a:picLocks noChangeAspect="1"/>
            </p:cNvPicPr>
            <p:nvPr/>
          </p:nvPicPr>
          <p:blipFill>
            <a:blip r:embed="rId5"/>
            <a:stretch>
              <a:fillRect/>
            </a:stretch>
          </p:blipFill>
          <p:spPr>
            <a:xfrm>
              <a:off x="3148051" y="814108"/>
              <a:ext cx="410400" cy="410400"/>
            </a:xfrm>
            <a:prstGeom prst="rect">
              <a:avLst/>
            </a:prstGeom>
          </p:spPr>
        </p:pic>
        <p:pic>
          <p:nvPicPr>
            <p:cNvPr id="41" name="圖片 40">
              <a:extLst>
                <a:ext uri="{FF2B5EF4-FFF2-40B4-BE49-F238E27FC236}">
                  <a16:creationId xmlns:a16="http://schemas.microsoft.com/office/drawing/2014/main" id="{A6AE10C8-6FC5-8A41-AB69-C713099DD8BC}"/>
                </a:ext>
              </a:extLst>
            </p:cNvPr>
            <p:cNvPicPr>
              <a:picLocks noChangeAspect="1"/>
            </p:cNvPicPr>
            <p:nvPr/>
          </p:nvPicPr>
          <p:blipFill>
            <a:blip r:embed="rId5"/>
            <a:stretch>
              <a:fillRect/>
            </a:stretch>
          </p:blipFill>
          <p:spPr>
            <a:xfrm>
              <a:off x="3559163" y="891421"/>
              <a:ext cx="410400" cy="410400"/>
            </a:xfrm>
            <a:prstGeom prst="rect">
              <a:avLst/>
            </a:prstGeom>
          </p:spPr>
        </p:pic>
      </p:grpSp>
      <p:pic>
        <p:nvPicPr>
          <p:cNvPr id="55" name="圖片 54">
            <a:extLst>
              <a:ext uri="{FF2B5EF4-FFF2-40B4-BE49-F238E27FC236}">
                <a16:creationId xmlns:a16="http://schemas.microsoft.com/office/drawing/2014/main" id="{89E75FF9-6D06-F34E-A487-C4B99C23268E}"/>
              </a:ext>
            </a:extLst>
          </p:cNvPr>
          <p:cNvPicPr>
            <a:picLocks noChangeAspect="1"/>
          </p:cNvPicPr>
          <p:nvPr/>
        </p:nvPicPr>
        <p:blipFill>
          <a:blip r:embed="rId6"/>
          <a:stretch>
            <a:fillRect/>
          </a:stretch>
        </p:blipFill>
        <p:spPr>
          <a:xfrm>
            <a:off x="7074872" y="1965927"/>
            <a:ext cx="939597" cy="939597"/>
          </a:xfrm>
          <a:prstGeom prst="rect">
            <a:avLst/>
          </a:prstGeom>
        </p:spPr>
      </p:pic>
      <p:sp>
        <p:nvSpPr>
          <p:cNvPr id="56" name="文字方塊 55">
            <a:extLst>
              <a:ext uri="{FF2B5EF4-FFF2-40B4-BE49-F238E27FC236}">
                <a16:creationId xmlns:a16="http://schemas.microsoft.com/office/drawing/2014/main" id="{A680F72C-406B-5F46-A665-64848987377E}"/>
              </a:ext>
            </a:extLst>
          </p:cNvPr>
          <p:cNvSpPr txBox="1"/>
          <p:nvPr/>
        </p:nvSpPr>
        <p:spPr>
          <a:xfrm>
            <a:off x="7160591" y="2202777"/>
            <a:ext cx="788999"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UI</a:t>
            </a:r>
            <a:endParaRPr kumimoji="1" lang="zh-TW" altLang="en-US" b="1" dirty="0">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ABD148AB-8700-C247-8F11-5FC53F59365B}"/>
              </a:ext>
            </a:extLst>
          </p:cNvPr>
          <p:cNvSpPr txBox="1"/>
          <p:nvPr/>
        </p:nvSpPr>
        <p:spPr>
          <a:xfrm>
            <a:off x="7706973" y="1503315"/>
            <a:ext cx="82266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Monitor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2" name="直線箭頭接點 61">
            <a:extLst>
              <a:ext uri="{FF2B5EF4-FFF2-40B4-BE49-F238E27FC236}">
                <a16:creationId xmlns:a16="http://schemas.microsoft.com/office/drawing/2014/main" id="{25B45ADB-741C-AE40-ABF8-1B2592A74BAF}"/>
              </a:ext>
            </a:extLst>
          </p:cNvPr>
          <p:cNvCxnSpPr>
            <a:cxnSpLocks/>
          </p:cNvCxnSpPr>
          <p:nvPr/>
        </p:nvCxnSpPr>
        <p:spPr>
          <a:xfrm flipV="1">
            <a:off x="7642294" y="2857884"/>
            <a:ext cx="1" cy="49331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E6D06312-65DD-B745-95AB-70E1C6BBEAC1}"/>
              </a:ext>
            </a:extLst>
          </p:cNvPr>
          <p:cNvSpPr txBox="1"/>
          <p:nvPr/>
        </p:nvSpPr>
        <p:spPr>
          <a:xfrm>
            <a:off x="7719236" y="2938980"/>
            <a:ext cx="673582"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Query</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7" name="直線箭頭接點 66">
            <a:extLst>
              <a:ext uri="{FF2B5EF4-FFF2-40B4-BE49-F238E27FC236}">
                <a16:creationId xmlns:a16="http://schemas.microsoft.com/office/drawing/2014/main" id="{7245CC2A-B0B7-7940-A369-FC7AF3BF3C42}"/>
              </a:ext>
            </a:extLst>
          </p:cNvPr>
          <p:cNvCxnSpPr>
            <a:cxnSpLocks/>
          </p:cNvCxnSpPr>
          <p:nvPr/>
        </p:nvCxnSpPr>
        <p:spPr>
          <a:xfrm flipH="1">
            <a:off x="7676025" y="1310299"/>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箭頭接點 70">
            <a:extLst>
              <a:ext uri="{FF2B5EF4-FFF2-40B4-BE49-F238E27FC236}">
                <a16:creationId xmlns:a16="http://schemas.microsoft.com/office/drawing/2014/main" id="{4CA8821A-B672-3C44-8F4C-908BEACB3CCB}"/>
              </a:ext>
            </a:extLst>
          </p:cNvPr>
          <p:cNvCxnSpPr>
            <a:cxnSpLocks/>
          </p:cNvCxnSpPr>
          <p:nvPr/>
        </p:nvCxnSpPr>
        <p:spPr>
          <a:xfrm flipV="1">
            <a:off x="7458773" y="1297427"/>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群組 32"/>
          <p:cNvGrpSpPr/>
          <p:nvPr/>
        </p:nvGrpSpPr>
        <p:grpSpPr>
          <a:xfrm>
            <a:off x="4903476" y="3530631"/>
            <a:ext cx="1640193" cy="1612869"/>
            <a:chOff x="4903476" y="3530631"/>
            <a:chExt cx="1640193" cy="1612869"/>
          </a:xfrm>
        </p:grpSpPr>
        <p:grpSp>
          <p:nvGrpSpPr>
            <p:cNvPr id="28" name="群組 27"/>
            <p:cNvGrpSpPr/>
            <p:nvPr/>
          </p:nvGrpSpPr>
          <p:grpSpPr>
            <a:xfrm>
              <a:off x="5161820" y="3530631"/>
              <a:ext cx="1109180" cy="1156752"/>
              <a:chOff x="5161820" y="3530631"/>
              <a:chExt cx="1109180" cy="1156752"/>
            </a:xfrm>
          </p:grpSpPr>
          <p:pic>
            <p:nvPicPr>
              <p:cNvPr id="75" name="圖片 74">
                <a:extLst>
                  <a:ext uri="{FF2B5EF4-FFF2-40B4-BE49-F238E27FC236}">
                    <a16:creationId xmlns:a16="http://schemas.microsoft.com/office/drawing/2014/main" id="{268CDF6A-5460-C544-A642-7B6058B85BF4}"/>
                  </a:ext>
                </a:extLst>
              </p:cNvPr>
              <p:cNvPicPr>
                <a:picLocks noChangeAspect="1"/>
              </p:cNvPicPr>
              <p:nvPr/>
            </p:nvPicPr>
            <p:blipFill>
              <a:blip r:embed="rId7"/>
              <a:stretch>
                <a:fillRect/>
              </a:stretch>
            </p:blipFill>
            <p:spPr>
              <a:xfrm>
                <a:off x="5272541" y="4157444"/>
                <a:ext cx="515480" cy="529939"/>
              </a:xfrm>
              <a:prstGeom prst="rect">
                <a:avLst/>
              </a:prstGeom>
            </p:spPr>
          </p:pic>
          <p:pic>
            <p:nvPicPr>
              <p:cNvPr id="78" name="圖片 77">
                <a:extLst>
                  <a:ext uri="{FF2B5EF4-FFF2-40B4-BE49-F238E27FC236}">
                    <a16:creationId xmlns:a16="http://schemas.microsoft.com/office/drawing/2014/main" id="{B4BEE6A5-C272-CD42-AAAB-D6C71211C75E}"/>
                  </a:ext>
                </a:extLst>
              </p:cNvPr>
              <p:cNvPicPr>
                <a:picLocks noChangeAspect="1"/>
              </p:cNvPicPr>
              <p:nvPr/>
            </p:nvPicPr>
            <p:blipFill>
              <a:blip r:embed="rId8"/>
              <a:stretch>
                <a:fillRect/>
              </a:stretch>
            </p:blipFill>
            <p:spPr>
              <a:xfrm>
                <a:off x="5161820" y="3530631"/>
                <a:ext cx="1109180" cy="1130602"/>
              </a:xfrm>
              <a:prstGeom prst="rect">
                <a:avLst/>
              </a:prstGeom>
            </p:spPr>
          </p:pic>
        </p:grpSp>
        <p:sp>
          <p:nvSpPr>
            <p:cNvPr id="80" name="文字方塊 79">
              <a:extLst>
                <a:ext uri="{FF2B5EF4-FFF2-40B4-BE49-F238E27FC236}">
                  <a16:creationId xmlns:a16="http://schemas.microsoft.com/office/drawing/2014/main" id="{0D1D65EB-A120-F341-AB9D-F0B8CEC1A897}"/>
                </a:ext>
              </a:extLst>
            </p:cNvPr>
            <p:cNvSpPr txBox="1"/>
            <p:nvPr/>
          </p:nvSpPr>
          <p:spPr>
            <a:xfrm>
              <a:off x="4903476" y="4620280"/>
              <a:ext cx="1640193" cy="523220"/>
            </a:xfrm>
            <a:prstGeom prst="rect">
              <a:avLst/>
            </a:prstGeom>
            <a:noFill/>
          </p:spPr>
          <p:txBody>
            <a:bodyPr wrap="none" rtlCol="0">
              <a:spAutoFit/>
            </a:bodyPr>
            <a:lstStyle/>
            <a:p>
              <a:pPr algn="ctr"/>
              <a:r>
                <a:rPr kumimoji="1" lang="en-US" altLang="zh-TW" b="1" dirty="0">
                  <a:latin typeface="Times New Roman" panose="02020603050405020304" pitchFamily="18" charset="0"/>
                  <a:cs typeface="Times New Roman" panose="02020603050405020304" pitchFamily="18" charset="0"/>
                </a:rPr>
                <a:t>Smart Contract</a:t>
              </a:r>
            </a:p>
            <a:p>
              <a:pPr algn="ctr"/>
              <a:r>
                <a:rPr kumimoji="1" lang="en-US" altLang="zh-TW" b="1" dirty="0" err="1">
                  <a:latin typeface="Times New Roman" panose="02020603050405020304" pitchFamily="18" charset="0"/>
                  <a:cs typeface="Times New Roman" panose="02020603050405020304" pitchFamily="18" charset="0"/>
                </a:rPr>
                <a:t>Oraclize</a:t>
              </a:r>
              <a:r>
                <a:rPr kumimoji="1" lang="en-US" altLang="zh-TW" b="1" dirty="0">
                  <a:latin typeface="Times New Roman" panose="02020603050405020304" pitchFamily="18" charset="0"/>
                  <a:cs typeface="Times New Roman" panose="02020603050405020304" pitchFamily="18" charset="0"/>
                </a:rPr>
                <a:t>(Provable)</a:t>
              </a:r>
              <a:endParaRPr kumimoji="1" lang="zh-TW" altLang="en-US" b="1" dirty="0">
                <a:latin typeface="Times New Roman" panose="02020603050405020304" pitchFamily="18" charset="0"/>
                <a:cs typeface="Times New Roman" panose="02020603050405020304" pitchFamily="18" charset="0"/>
              </a:endParaRPr>
            </a:p>
          </p:txBody>
        </p:sp>
      </p:grpSp>
      <p:cxnSp>
        <p:nvCxnSpPr>
          <p:cNvPr id="86" name="直線接點 85">
            <a:extLst>
              <a:ext uri="{FF2B5EF4-FFF2-40B4-BE49-F238E27FC236}">
                <a16:creationId xmlns:a16="http://schemas.microsoft.com/office/drawing/2014/main" id="{B0D8FF0E-F6B2-324A-A8FB-AF2DDF42B23A}"/>
              </a:ext>
            </a:extLst>
          </p:cNvPr>
          <p:cNvCxnSpPr>
            <a:cxnSpLocks/>
          </p:cNvCxnSpPr>
          <p:nvPr/>
        </p:nvCxnSpPr>
        <p:spPr>
          <a:xfrm flipH="1">
            <a:off x="6310411" y="4095932"/>
            <a:ext cx="516422" cy="0"/>
          </a:xfrm>
          <a:prstGeom prst="line">
            <a:avLst/>
          </a:prstGeom>
          <a:ln w="3175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箭頭接點 92">
            <a:extLst>
              <a:ext uri="{FF2B5EF4-FFF2-40B4-BE49-F238E27FC236}">
                <a16:creationId xmlns:a16="http://schemas.microsoft.com/office/drawing/2014/main" id="{2D25D85C-DECB-A94D-AD2F-3BF458A42692}"/>
              </a:ext>
            </a:extLst>
          </p:cNvPr>
          <p:cNvCxnSpPr>
            <a:cxnSpLocks/>
            <a:endCxn id="78" idx="1"/>
          </p:cNvCxnSpPr>
          <p:nvPr/>
        </p:nvCxnSpPr>
        <p:spPr>
          <a:xfrm>
            <a:off x="1884512" y="4095932"/>
            <a:ext cx="3277308"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1191AD8A-2C97-7544-A8C9-FC737A21FE96}"/>
              </a:ext>
            </a:extLst>
          </p:cNvPr>
          <p:cNvSpPr txBox="1"/>
          <p:nvPr/>
        </p:nvSpPr>
        <p:spPr>
          <a:xfrm>
            <a:off x="3080425" y="4114636"/>
            <a:ext cx="77457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Trigger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grpSp>
        <p:nvGrpSpPr>
          <p:cNvPr id="36" name="群組 35"/>
          <p:cNvGrpSpPr/>
          <p:nvPr/>
        </p:nvGrpSpPr>
        <p:grpSpPr>
          <a:xfrm>
            <a:off x="4273194" y="2886899"/>
            <a:ext cx="925276" cy="917275"/>
            <a:chOff x="4273194" y="2886899"/>
            <a:chExt cx="925276" cy="917275"/>
          </a:xfrm>
        </p:grpSpPr>
        <p:cxnSp>
          <p:nvCxnSpPr>
            <p:cNvPr id="96" name="直線箭頭接點 95">
              <a:extLst>
                <a:ext uri="{FF2B5EF4-FFF2-40B4-BE49-F238E27FC236}">
                  <a16:creationId xmlns:a16="http://schemas.microsoft.com/office/drawing/2014/main" id="{7640CA24-F5C5-F145-A9CF-1DC61DFBE914}"/>
                </a:ext>
              </a:extLst>
            </p:cNvPr>
            <p:cNvCxnSpPr>
              <a:cxnSpLocks/>
            </p:cNvCxnSpPr>
            <p:nvPr/>
          </p:nvCxnSpPr>
          <p:spPr>
            <a:xfrm rot="20869649" flipH="1" flipV="1">
              <a:off x="4319062" y="2886899"/>
              <a:ext cx="879408" cy="82277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箭頭接點 98">
              <a:extLst>
                <a:ext uri="{FF2B5EF4-FFF2-40B4-BE49-F238E27FC236}">
                  <a16:creationId xmlns:a16="http://schemas.microsoft.com/office/drawing/2014/main" id="{91419A0C-06F0-3E4F-B87C-2425872879CD}"/>
                </a:ext>
              </a:extLst>
            </p:cNvPr>
            <p:cNvCxnSpPr>
              <a:cxnSpLocks/>
            </p:cNvCxnSpPr>
            <p:nvPr/>
          </p:nvCxnSpPr>
          <p:spPr>
            <a:xfrm rot="20869649">
              <a:off x="4273194" y="3006984"/>
              <a:ext cx="838933" cy="79719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文字方塊 107">
            <a:extLst>
              <a:ext uri="{FF2B5EF4-FFF2-40B4-BE49-F238E27FC236}">
                <a16:creationId xmlns:a16="http://schemas.microsoft.com/office/drawing/2014/main" id="{37CE55D0-0832-7D45-B77D-572B6BF883C7}"/>
              </a:ext>
            </a:extLst>
          </p:cNvPr>
          <p:cNvSpPr txBox="1"/>
          <p:nvPr/>
        </p:nvSpPr>
        <p:spPr>
          <a:xfrm>
            <a:off x="4666144" y="3003037"/>
            <a:ext cx="503664"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Call</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136" name="直線箭頭接點 135">
            <a:extLst>
              <a:ext uri="{FF2B5EF4-FFF2-40B4-BE49-F238E27FC236}">
                <a16:creationId xmlns:a16="http://schemas.microsoft.com/office/drawing/2014/main" id="{44DA3D48-61BD-3742-98FE-B8523D13A6E0}"/>
              </a:ext>
            </a:extLst>
          </p:cNvPr>
          <p:cNvCxnSpPr>
            <a:cxnSpLocks/>
          </p:cNvCxnSpPr>
          <p:nvPr/>
        </p:nvCxnSpPr>
        <p:spPr>
          <a:xfrm flipV="1">
            <a:off x="3663227" y="1637888"/>
            <a:ext cx="4776" cy="56266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箭頭接點 136">
            <a:extLst>
              <a:ext uri="{FF2B5EF4-FFF2-40B4-BE49-F238E27FC236}">
                <a16:creationId xmlns:a16="http://schemas.microsoft.com/office/drawing/2014/main" id="{E7B0ADF5-B6FA-A040-9907-B0E0BAB4C050}"/>
              </a:ext>
            </a:extLst>
          </p:cNvPr>
          <p:cNvCxnSpPr>
            <a:cxnSpLocks/>
          </p:cNvCxnSpPr>
          <p:nvPr/>
        </p:nvCxnSpPr>
        <p:spPr>
          <a:xfrm>
            <a:off x="3489554" y="1685323"/>
            <a:ext cx="0" cy="53563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8" name="文字方塊 137">
            <a:extLst>
              <a:ext uri="{FF2B5EF4-FFF2-40B4-BE49-F238E27FC236}">
                <a16:creationId xmlns:a16="http://schemas.microsoft.com/office/drawing/2014/main" id="{94C896FE-9916-A74B-BEA4-F882C9336AC0}"/>
              </a:ext>
            </a:extLst>
          </p:cNvPr>
          <p:cNvSpPr txBox="1"/>
          <p:nvPr/>
        </p:nvSpPr>
        <p:spPr>
          <a:xfrm>
            <a:off x="3675922" y="1803639"/>
            <a:ext cx="894867" cy="307777"/>
          </a:xfrm>
          <a:prstGeom prst="rect">
            <a:avLst/>
          </a:prstGeom>
          <a:noFill/>
        </p:spPr>
        <p:txBody>
          <a:bodyPr wrap="squar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Get </a:t>
            </a:r>
            <a:r>
              <a:rPr kumimoji="1" lang="en-US" altLang="zh-TW" b="1" dirty="0" err="1">
                <a:solidFill>
                  <a:srgbClr val="7030A0"/>
                </a:solidFill>
                <a:latin typeface="Times New Roman" panose="02020603050405020304" pitchFamily="18" charset="0"/>
                <a:cs typeface="Times New Roman" panose="02020603050405020304" pitchFamily="18" charset="0"/>
              </a:rPr>
              <a:t>Txs</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sp>
        <p:nvSpPr>
          <p:cNvPr id="145" name="圓角矩形 144">
            <a:extLst>
              <a:ext uri="{FF2B5EF4-FFF2-40B4-BE49-F238E27FC236}">
                <a16:creationId xmlns:a16="http://schemas.microsoft.com/office/drawing/2014/main" id="{067B3C81-41E9-5942-98EB-7AD6F2EC9721}"/>
              </a:ext>
            </a:extLst>
          </p:cNvPr>
          <p:cNvSpPr/>
          <p:nvPr/>
        </p:nvSpPr>
        <p:spPr>
          <a:xfrm>
            <a:off x="4870613" y="3419657"/>
            <a:ext cx="3813945" cy="1723842"/>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42" name="群組 41"/>
          <p:cNvGrpSpPr/>
          <p:nvPr/>
        </p:nvGrpSpPr>
        <p:grpSpPr>
          <a:xfrm>
            <a:off x="3068566" y="2239981"/>
            <a:ext cx="1064292" cy="1333564"/>
            <a:chOff x="3068566" y="2239981"/>
            <a:chExt cx="1064292" cy="1333564"/>
          </a:xfrm>
        </p:grpSpPr>
        <p:sp>
          <p:nvSpPr>
            <p:cNvPr id="43" name="文字方塊 42">
              <a:extLst>
                <a:ext uri="{FF2B5EF4-FFF2-40B4-BE49-F238E27FC236}">
                  <a16:creationId xmlns:a16="http://schemas.microsoft.com/office/drawing/2014/main" id="{E2239689-D2BE-8F40-8EAF-EE7C22BAFD95}"/>
                </a:ext>
              </a:extLst>
            </p:cNvPr>
            <p:cNvSpPr txBox="1"/>
            <p:nvPr/>
          </p:nvSpPr>
          <p:spPr>
            <a:xfrm>
              <a:off x="3128985" y="3265768"/>
              <a:ext cx="898003"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API</a:t>
              </a:r>
              <a:endParaRPr kumimoji="1" lang="zh-TW" altLang="en-US" b="1" dirty="0">
                <a:latin typeface="Times New Roman" panose="02020603050405020304" pitchFamily="18" charset="0"/>
                <a:cs typeface="Times New Roman" panose="02020603050405020304" pitchFamily="18" charset="0"/>
              </a:endParaRPr>
            </a:p>
          </p:txBody>
        </p:sp>
        <p:pic>
          <p:nvPicPr>
            <p:cNvPr id="160" name="圖片 159">
              <a:extLst>
                <a:ext uri="{FF2B5EF4-FFF2-40B4-BE49-F238E27FC236}">
                  <a16:creationId xmlns:a16="http://schemas.microsoft.com/office/drawing/2014/main" id="{81EB88C2-FDEE-FA42-82E4-9B82A67A0DFA}"/>
                </a:ext>
              </a:extLst>
            </p:cNvPr>
            <p:cNvPicPr>
              <a:picLocks noChangeAspect="1"/>
            </p:cNvPicPr>
            <p:nvPr/>
          </p:nvPicPr>
          <p:blipFill>
            <a:blip r:embed="rId9"/>
            <a:stretch>
              <a:fillRect/>
            </a:stretch>
          </p:blipFill>
          <p:spPr>
            <a:xfrm>
              <a:off x="3068566" y="2239981"/>
              <a:ext cx="1064292" cy="1064292"/>
            </a:xfrm>
            <a:prstGeom prst="rect">
              <a:avLst/>
            </a:prstGeom>
          </p:spPr>
        </p:pic>
      </p:grpSp>
      <p:cxnSp>
        <p:nvCxnSpPr>
          <p:cNvPr id="57" name="直線箭頭接點 56">
            <a:extLst>
              <a:ext uri="{FF2B5EF4-FFF2-40B4-BE49-F238E27FC236}">
                <a16:creationId xmlns:a16="http://schemas.microsoft.com/office/drawing/2014/main" id="{963C5AA8-1D87-E343-BDED-1EFA50E3E616}"/>
              </a:ext>
            </a:extLst>
          </p:cNvPr>
          <p:cNvCxnSpPr>
            <a:cxnSpLocks/>
          </p:cNvCxnSpPr>
          <p:nvPr/>
        </p:nvCxnSpPr>
        <p:spPr>
          <a:xfrm>
            <a:off x="7455181" y="2884120"/>
            <a:ext cx="8831" cy="479654"/>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FA7B04D0-9B09-2C4C-8952-054889E9D7CC}"/>
              </a:ext>
            </a:extLst>
          </p:cNvPr>
          <p:cNvSpPr txBox="1"/>
          <p:nvPr/>
        </p:nvSpPr>
        <p:spPr>
          <a:xfrm>
            <a:off x="626198" y="3171260"/>
            <a:ext cx="954107" cy="307777"/>
          </a:xfrm>
          <a:prstGeom prst="rect">
            <a:avLst/>
          </a:prstGeom>
          <a:noFill/>
        </p:spPr>
        <p:txBody>
          <a:bodyPr wrap="none" rtlCol="0">
            <a:spAutoFit/>
          </a:bodyPr>
          <a:lstStyle/>
          <a:p>
            <a:r>
              <a:rPr kumimoji="1" lang="en-US" altLang="zh-TW" b="1" i="1" dirty="0">
                <a:latin typeface="Times New Roman" panose="02020603050405020304" pitchFamily="18" charset="0"/>
                <a:cs typeface="Times New Roman" panose="02020603050405020304" pitchFamily="18" charset="0"/>
              </a:rPr>
              <a:t>Trigger/8s</a:t>
            </a:r>
            <a:endParaRPr kumimoji="1" lang="zh-TW" altLang="en-US" b="1" i="1" dirty="0">
              <a:latin typeface="Times New Roman" panose="02020603050405020304" pitchFamily="18" charset="0"/>
              <a:cs typeface="Times New Roman" panose="02020603050405020304" pitchFamily="18" charset="0"/>
            </a:endParaRPr>
          </a:p>
        </p:txBody>
      </p:sp>
      <p:grpSp>
        <p:nvGrpSpPr>
          <p:cNvPr id="44" name="群組 43"/>
          <p:cNvGrpSpPr/>
          <p:nvPr/>
        </p:nvGrpSpPr>
        <p:grpSpPr>
          <a:xfrm>
            <a:off x="6446579" y="166310"/>
            <a:ext cx="2279771" cy="1141248"/>
            <a:chOff x="6446579" y="166310"/>
            <a:chExt cx="2279771" cy="1141248"/>
          </a:xfrm>
        </p:grpSpPr>
        <p:pic>
          <p:nvPicPr>
            <p:cNvPr id="82" name="圖片 81">
              <a:extLst>
                <a:ext uri="{FF2B5EF4-FFF2-40B4-BE49-F238E27FC236}">
                  <a16:creationId xmlns:a16="http://schemas.microsoft.com/office/drawing/2014/main" id="{3B67D617-A0D7-6149-8C73-78C8ECD70585}"/>
                </a:ext>
              </a:extLst>
            </p:cNvPr>
            <p:cNvPicPr>
              <a:picLocks noChangeAspect="1"/>
            </p:cNvPicPr>
            <p:nvPr/>
          </p:nvPicPr>
          <p:blipFill>
            <a:blip r:embed="rId10"/>
            <a:stretch>
              <a:fillRect/>
            </a:stretch>
          </p:blipFill>
          <p:spPr>
            <a:xfrm>
              <a:off x="6446579" y="522576"/>
              <a:ext cx="716525" cy="716525"/>
            </a:xfrm>
            <a:prstGeom prst="rect">
              <a:avLst/>
            </a:prstGeom>
          </p:spPr>
        </p:pic>
        <p:pic>
          <p:nvPicPr>
            <p:cNvPr id="83" name="圖片 82">
              <a:extLst>
                <a:ext uri="{FF2B5EF4-FFF2-40B4-BE49-F238E27FC236}">
                  <a16:creationId xmlns:a16="http://schemas.microsoft.com/office/drawing/2014/main" id="{4F8F1DE4-E8E4-D745-8940-80006A5EFFB0}"/>
                </a:ext>
              </a:extLst>
            </p:cNvPr>
            <p:cNvPicPr>
              <a:picLocks noChangeAspect="1"/>
            </p:cNvPicPr>
            <p:nvPr/>
          </p:nvPicPr>
          <p:blipFill>
            <a:blip r:embed="rId11"/>
            <a:stretch>
              <a:fillRect/>
            </a:stretch>
          </p:blipFill>
          <p:spPr>
            <a:xfrm>
              <a:off x="7228201" y="522575"/>
              <a:ext cx="716526" cy="716526"/>
            </a:xfrm>
            <a:prstGeom prst="rect">
              <a:avLst/>
            </a:prstGeom>
          </p:spPr>
        </p:pic>
        <p:pic>
          <p:nvPicPr>
            <p:cNvPr id="85" name="圖片 84">
              <a:extLst>
                <a:ext uri="{FF2B5EF4-FFF2-40B4-BE49-F238E27FC236}">
                  <a16:creationId xmlns:a16="http://schemas.microsoft.com/office/drawing/2014/main" id="{C2F43C4F-E257-BB48-A73C-D298F7A7B396}"/>
                </a:ext>
              </a:extLst>
            </p:cNvPr>
            <p:cNvPicPr>
              <a:picLocks noChangeAspect="1"/>
            </p:cNvPicPr>
            <p:nvPr/>
          </p:nvPicPr>
          <p:blipFill>
            <a:blip r:embed="rId12"/>
            <a:stretch>
              <a:fillRect/>
            </a:stretch>
          </p:blipFill>
          <p:spPr>
            <a:xfrm>
              <a:off x="8009824" y="522575"/>
              <a:ext cx="716526" cy="716526"/>
            </a:xfrm>
            <a:prstGeom prst="rect">
              <a:avLst/>
            </a:prstGeom>
          </p:spPr>
        </p:pic>
        <p:sp>
          <p:nvSpPr>
            <p:cNvPr id="87" name="圓角矩形 86">
              <a:extLst>
                <a:ext uri="{FF2B5EF4-FFF2-40B4-BE49-F238E27FC236}">
                  <a16:creationId xmlns:a16="http://schemas.microsoft.com/office/drawing/2014/main" id="{ED9B5819-7265-3C48-9CB9-1FB0FCB7A341}"/>
                </a:ext>
              </a:extLst>
            </p:cNvPr>
            <p:cNvSpPr/>
            <p:nvPr/>
          </p:nvSpPr>
          <p:spPr>
            <a:xfrm>
              <a:off x="6446579" y="212643"/>
              <a:ext cx="2279771" cy="1094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8" name="文字方塊 87">
              <a:extLst>
                <a:ext uri="{FF2B5EF4-FFF2-40B4-BE49-F238E27FC236}">
                  <a16:creationId xmlns:a16="http://schemas.microsoft.com/office/drawing/2014/main" id="{537F9EEB-2735-4D41-BD9D-D5ECBAB107B3}"/>
                </a:ext>
              </a:extLst>
            </p:cNvPr>
            <p:cNvSpPr txBox="1"/>
            <p:nvPr/>
          </p:nvSpPr>
          <p:spPr>
            <a:xfrm>
              <a:off x="7288946" y="166310"/>
              <a:ext cx="615874"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
        <p:nvSpPr>
          <p:cNvPr id="89" name="圓角矩形 88">
            <a:extLst>
              <a:ext uri="{FF2B5EF4-FFF2-40B4-BE49-F238E27FC236}">
                <a16:creationId xmlns:a16="http://schemas.microsoft.com/office/drawing/2014/main" id="{7DA101AC-4771-5042-BDD2-AED31F4F902D}"/>
              </a:ext>
            </a:extLst>
          </p:cNvPr>
          <p:cNvSpPr/>
          <p:nvPr/>
        </p:nvSpPr>
        <p:spPr>
          <a:xfrm>
            <a:off x="365065" y="0"/>
            <a:ext cx="4192620" cy="17238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0" name="直線接點 89">
            <a:extLst>
              <a:ext uri="{FF2B5EF4-FFF2-40B4-BE49-F238E27FC236}">
                <a16:creationId xmlns:a16="http://schemas.microsoft.com/office/drawing/2014/main" id="{2D7C9A7D-EB4D-F64A-B480-E0BE1005E215}"/>
              </a:ext>
            </a:extLst>
          </p:cNvPr>
          <p:cNvCxnSpPr>
            <a:cxnSpLocks/>
          </p:cNvCxnSpPr>
          <p:nvPr/>
        </p:nvCxnSpPr>
        <p:spPr>
          <a:xfrm flipH="1">
            <a:off x="2015691" y="696735"/>
            <a:ext cx="766369"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5" name="群組 44"/>
          <p:cNvGrpSpPr/>
          <p:nvPr/>
        </p:nvGrpSpPr>
        <p:grpSpPr>
          <a:xfrm>
            <a:off x="576870" y="93102"/>
            <a:ext cx="1438821" cy="1297827"/>
            <a:chOff x="576870" y="93102"/>
            <a:chExt cx="1438821" cy="1297827"/>
          </a:xfrm>
        </p:grpSpPr>
        <p:pic>
          <p:nvPicPr>
            <p:cNvPr id="3" name="圖片 2">
              <a:extLst>
                <a:ext uri="{FF2B5EF4-FFF2-40B4-BE49-F238E27FC236}">
                  <a16:creationId xmlns:a16="http://schemas.microsoft.com/office/drawing/2014/main" id="{4BF6E16E-EFAF-034F-AD35-FE4F9492B326}"/>
                </a:ext>
              </a:extLst>
            </p:cNvPr>
            <p:cNvPicPr>
              <a:picLocks noChangeAspect="1"/>
            </p:cNvPicPr>
            <p:nvPr/>
          </p:nvPicPr>
          <p:blipFill>
            <a:blip r:embed="rId10"/>
            <a:stretch>
              <a:fillRect/>
            </a:stretch>
          </p:blipFill>
          <p:spPr>
            <a:xfrm>
              <a:off x="576870" y="743737"/>
              <a:ext cx="415590" cy="415590"/>
            </a:xfrm>
            <a:prstGeom prst="rect">
              <a:avLst/>
            </a:prstGeom>
          </p:spPr>
        </p:pic>
        <p:pic>
          <p:nvPicPr>
            <p:cNvPr id="46" name="圖片 45">
              <a:extLst>
                <a:ext uri="{FF2B5EF4-FFF2-40B4-BE49-F238E27FC236}">
                  <a16:creationId xmlns:a16="http://schemas.microsoft.com/office/drawing/2014/main" id="{2732B9CE-D599-4347-9B4E-A8FF3A42286A}"/>
                </a:ext>
              </a:extLst>
            </p:cNvPr>
            <p:cNvPicPr>
              <a:picLocks noChangeAspect="1"/>
            </p:cNvPicPr>
            <p:nvPr/>
          </p:nvPicPr>
          <p:blipFill>
            <a:blip r:embed="rId11"/>
            <a:stretch>
              <a:fillRect/>
            </a:stretch>
          </p:blipFill>
          <p:spPr>
            <a:xfrm>
              <a:off x="1087889" y="93102"/>
              <a:ext cx="415591" cy="415591"/>
            </a:xfrm>
            <a:prstGeom prst="rect">
              <a:avLst/>
            </a:prstGeom>
          </p:spPr>
        </p:pic>
        <p:pic>
          <p:nvPicPr>
            <p:cNvPr id="48" name="圖片 47">
              <a:extLst>
                <a:ext uri="{FF2B5EF4-FFF2-40B4-BE49-F238E27FC236}">
                  <a16:creationId xmlns:a16="http://schemas.microsoft.com/office/drawing/2014/main" id="{09C1CE31-3551-114F-BD3B-B5185BB3599B}"/>
                </a:ext>
              </a:extLst>
            </p:cNvPr>
            <p:cNvPicPr>
              <a:picLocks noChangeAspect="1"/>
            </p:cNvPicPr>
            <p:nvPr/>
          </p:nvPicPr>
          <p:blipFill>
            <a:blip r:embed="rId12"/>
            <a:stretch>
              <a:fillRect/>
            </a:stretch>
          </p:blipFill>
          <p:spPr>
            <a:xfrm>
              <a:off x="1600099" y="743737"/>
              <a:ext cx="415592" cy="415592"/>
            </a:xfrm>
            <a:prstGeom prst="rect">
              <a:avLst/>
            </a:prstGeom>
          </p:spPr>
        </p:pic>
        <p:cxnSp>
          <p:nvCxnSpPr>
            <p:cNvPr id="54" name="直線箭頭接點 53">
              <a:extLst>
                <a:ext uri="{FF2B5EF4-FFF2-40B4-BE49-F238E27FC236}">
                  <a16:creationId xmlns:a16="http://schemas.microsoft.com/office/drawing/2014/main" id="{85B960DF-38D6-244A-BB5C-1A3498868E96}"/>
                </a:ext>
              </a:extLst>
            </p:cNvPr>
            <p:cNvCxnSpPr>
              <a:cxnSpLocks/>
            </p:cNvCxnSpPr>
            <p:nvPr/>
          </p:nvCxnSpPr>
          <p:spPr>
            <a:xfrm>
              <a:off x="1516306" y="401597"/>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64910B96-2727-2044-ADB7-A1014C9BA6DE}"/>
                </a:ext>
              </a:extLst>
            </p:cNvPr>
            <p:cNvCxnSpPr>
              <a:cxnSpLocks/>
            </p:cNvCxnSpPr>
            <p:nvPr/>
          </p:nvCxnSpPr>
          <p:spPr>
            <a:xfrm>
              <a:off x="1097675" y="1027492"/>
              <a:ext cx="359851" cy="1734"/>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線箭頭接點 96">
              <a:extLst>
                <a:ext uri="{FF2B5EF4-FFF2-40B4-BE49-F238E27FC236}">
                  <a16:creationId xmlns:a16="http://schemas.microsoft.com/office/drawing/2014/main" id="{80C0F179-C7BF-BE42-907D-9F12B52D0A0D}"/>
                </a:ext>
              </a:extLst>
            </p:cNvPr>
            <p:cNvCxnSpPr>
              <a:cxnSpLocks/>
            </p:cNvCxnSpPr>
            <p:nvPr/>
          </p:nvCxnSpPr>
          <p:spPr>
            <a:xfrm flipH="1">
              <a:off x="825178" y="400839"/>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C9B380C0-F699-8141-A16D-2E5BC5735C56}"/>
                </a:ext>
              </a:extLst>
            </p:cNvPr>
            <p:cNvSpPr txBox="1"/>
            <p:nvPr/>
          </p:nvSpPr>
          <p:spPr>
            <a:xfrm>
              <a:off x="780895" y="1113930"/>
              <a:ext cx="1016625" cy="276999"/>
            </a:xfrm>
            <a:prstGeom prst="rect">
              <a:avLst/>
            </a:prstGeom>
            <a:noFill/>
          </p:spPr>
          <p:txBody>
            <a:bodyPr wrap="none" rtlCol="0">
              <a:spAutoFit/>
            </a:bodyPr>
            <a:lstStyle/>
            <a:p>
              <a:r>
                <a:rPr kumimoji="1" lang="en-US" altLang="zh-TW" sz="1200" dirty="0">
                  <a:solidFill>
                    <a:schemeClr val="tx1">
                      <a:lumMod val="65000"/>
                      <a:lumOff val="35000"/>
                    </a:schemeClr>
                  </a:solidFill>
                  <a:latin typeface="Times New Roman" panose="02020603050405020304" pitchFamily="18" charset="0"/>
                  <a:cs typeface="Times New Roman" panose="02020603050405020304" pitchFamily="18" charset="0"/>
                </a:rPr>
                <a:t>(Transaction)</a:t>
              </a:r>
              <a:endParaRPr kumimoji="1" lang="zh-TW"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74" name="圖片 73">
              <a:extLst>
                <a:ext uri="{FF2B5EF4-FFF2-40B4-BE49-F238E27FC236}">
                  <a16:creationId xmlns:a16="http://schemas.microsoft.com/office/drawing/2014/main" id="{A5E1AF10-783C-564C-85DD-4833E90049F4}"/>
                </a:ext>
              </a:extLst>
            </p:cNvPr>
            <p:cNvPicPr>
              <a:picLocks noChangeAspect="1"/>
            </p:cNvPicPr>
            <p:nvPr/>
          </p:nvPicPr>
          <p:blipFill>
            <a:blip r:embed="rId13"/>
            <a:stretch>
              <a:fillRect/>
            </a:stretch>
          </p:blipFill>
          <p:spPr>
            <a:xfrm>
              <a:off x="1681312" y="363895"/>
              <a:ext cx="203200" cy="203200"/>
            </a:xfrm>
            <a:prstGeom prst="rect">
              <a:avLst/>
            </a:prstGeom>
          </p:spPr>
        </p:pic>
        <p:pic>
          <p:nvPicPr>
            <p:cNvPr id="77" name="圖片 76">
              <a:extLst>
                <a:ext uri="{FF2B5EF4-FFF2-40B4-BE49-F238E27FC236}">
                  <a16:creationId xmlns:a16="http://schemas.microsoft.com/office/drawing/2014/main" id="{C7BD3A74-1074-A44D-91E1-E4F02CE42E47}"/>
                </a:ext>
              </a:extLst>
            </p:cNvPr>
            <p:cNvPicPr>
              <a:picLocks noChangeAspect="1"/>
            </p:cNvPicPr>
            <p:nvPr/>
          </p:nvPicPr>
          <p:blipFill>
            <a:blip r:embed="rId14"/>
            <a:stretch>
              <a:fillRect/>
            </a:stretch>
          </p:blipFill>
          <p:spPr>
            <a:xfrm>
              <a:off x="1192707" y="817856"/>
              <a:ext cx="177800" cy="177800"/>
            </a:xfrm>
            <a:prstGeom prst="rect">
              <a:avLst/>
            </a:prstGeom>
          </p:spPr>
        </p:pic>
        <p:pic>
          <p:nvPicPr>
            <p:cNvPr id="94" name="圖片 93">
              <a:extLst>
                <a:ext uri="{FF2B5EF4-FFF2-40B4-BE49-F238E27FC236}">
                  <a16:creationId xmlns:a16="http://schemas.microsoft.com/office/drawing/2014/main" id="{C32FCDD0-FD54-DD41-ACDB-E9542318F0B2}"/>
                </a:ext>
              </a:extLst>
            </p:cNvPr>
            <p:cNvPicPr>
              <a:picLocks noChangeAspect="1"/>
            </p:cNvPicPr>
            <p:nvPr/>
          </p:nvPicPr>
          <p:blipFill>
            <a:blip r:embed="rId15"/>
            <a:stretch>
              <a:fillRect/>
            </a:stretch>
          </p:blipFill>
          <p:spPr>
            <a:xfrm>
              <a:off x="700315" y="363895"/>
              <a:ext cx="203200" cy="203200"/>
            </a:xfrm>
            <a:prstGeom prst="rect">
              <a:avLst/>
            </a:prstGeom>
          </p:spPr>
        </p:pic>
      </p:grpSp>
      <p:sp>
        <p:nvSpPr>
          <p:cNvPr id="100" name="文字方塊 99">
            <a:extLst>
              <a:ext uri="{FF2B5EF4-FFF2-40B4-BE49-F238E27FC236}">
                <a16:creationId xmlns:a16="http://schemas.microsoft.com/office/drawing/2014/main" id="{E1F6DB1B-6864-A64C-B681-45BAFDDE950F}"/>
              </a:ext>
            </a:extLst>
          </p:cNvPr>
          <p:cNvSpPr txBox="1"/>
          <p:nvPr/>
        </p:nvSpPr>
        <p:spPr>
          <a:xfrm>
            <a:off x="938006" y="1346769"/>
            <a:ext cx="675185"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cxnSp>
        <p:nvCxnSpPr>
          <p:cNvPr id="4" name="直線單箭頭接點 3"/>
          <p:cNvCxnSpPr/>
          <p:nvPr/>
        </p:nvCxnSpPr>
        <p:spPr>
          <a:xfrm flipH="1">
            <a:off x="5894962" y="1307558"/>
            <a:ext cx="807395" cy="2223073"/>
          </a:xfrm>
          <a:prstGeom prst="straightConnector1">
            <a:avLst/>
          </a:prstGeom>
          <a:ln w="3175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6" name="直線單箭頭接點 75"/>
          <p:cNvCxnSpPr/>
          <p:nvPr/>
        </p:nvCxnSpPr>
        <p:spPr>
          <a:xfrm flipV="1">
            <a:off x="5754165" y="1307558"/>
            <a:ext cx="814457" cy="2196150"/>
          </a:xfrm>
          <a:prstGeom prst="straightConnector1">
            <a:avLst/>
          </a:prstGeom>
          <a:ln w="3175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sp>
        <p:nvSpPr>
          <p:cNvPr id="92" name="文字方塊 91">
            <a:extLst>
              <a:ext uri="{FF2B5EF4-FFF2-40B4-BE49-F238E27FC236}">
                <a16:creationId xmlns:a16="http://schemas.microsoft.com/office/drawing/2014/main" id="{E6D06312-65DD-B745-95AB-70E1C6BBEAC1}"/>
              </a:ext>
            </a:extLst>
          </p:cNvPr>
          <p:cNvSpPr txBox="1"/>
          <p:nvPr/>
        </p:nvSpPr>
        <p:spPr>
          <a:xfrm>
            <a:off x="5545438" y="2085636"/>
            <a:ext cx="673582" cy="307777"/>
          </a:xfrm>
          <a:prstGeom prst="rect">
            <a:avLst/>
          </a:prstGeom>
          <a:noFill/>
        </p:spPr>
        <p:txBody>
          <a:bodyPr wrap="none" rtlCol="0">
            <a:spAutoFit/>
          </a:bodyPr>
          <a:lstStyle/>
          <a:p>
            <a:r>
              <a:rPr kumimoji="1" lang="en-US" altLang="zh-TW" b="1" dirty="0">
                <a:solidFill>
                  <a:srgbClr val="FFC000"/>
                </a:solidFill>
                <a:latin typeface="Times New Roman" panose="02020603050405020304" pitchFamily="18" charset="0"/>
                <a:cs typeface="Times New Roman" panose="02020603050405020304" pitchFamily="18" charset="0"/>
              </a:rPr>
              <a:t>Query</a:t>
            </a:r>
            <a:endParaRPr kumimoji="1" lang="zh-TW" altLang="en-US"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9607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11" name="投影片編號版面配置區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22</a:t>
            </a:fld>
            <a:endParaRPr lang="zh-TW" altLang="en-US"/>
          </a:p>
        </p:txBody>
      </p:sp>
      <p:grpSp>
        <p:nvGrpSpPr>
          <p:cNvPr id="49" name="群組 48"/>
          <p:cNvGrpSpPr/>
          <p:nvPr/>
        </p:nvGrpSpPr>
        <p:grpSpPr>
          <a:xfrm>
            <a:off x="365065" y="0"/>
            <a:ext cx="8413870" cy="5143500"/>
            <a:chOff x="365065" y="0"/>
            <a:chExt cx="8413870" cy="5143500"/>
          </a:xfrm>
        </p:grpSpPr>
        <p:grpSp>
          <p:nvGrpSpPr>
            <p:cNvPr id="20" name="群組 19"/>
            <p:cNvGrpSpPr/>
            <p:nvPr/>
          </p:nvGrpSpPr>
          <p:grpSpPr>
            <a:xfrm>
              <a:off x="437779" y="3503708"/>
              <a:ext cx="1299974" cy="1628157"/>
              <a:chOff x="437779" y="3503708"/>
              <a:chExt cx="1299974" cy="1628157"/>
            </a:xfrm>
          </p:grpSpPr>
          <p:pic>
            <p:nvPicPr>
              <p:cNvPr id="5" name="圖片 4">
                <a:extLst>
                  <a:ext uri="{FF2B5EF4-FFF2-40B4-BE49-F238E27FC236}">
                    <a16:creationId xmlns:a16="http://schemas.microsoft.com/office/drawing/2014/main" id="{2346D825-27BB-CD41-AB6D-C9CABF634822}"/>
                  </a:ext>
                </a:extLst>
              </p:cNvPr>
              <p:cNvPicPr>
                <a:picLocks noChangeAspect="1"/>
              </p:cNvPicPr>
              <p:nvPr/>
            </p:nvPicPr>
            <p:blipFill>
              <a:blip r:embed="rId3"/>
              <a:stretch>
                <a:fillRect/>
              </a:stretch>
            </p:blipFill>
            <p:spPr>
              <a:xfrm>
                <a:off x="437779" y="3503708"/>
                <a:ext cx="1286267" cy="1286267"/>
              </a:xfrm>
              <a:prstGeom prst="rect">
                <a:avLst/>
              </a:prstGeom>
            </p:spPr>
          </p:pic>
          <p:sp>
            <p:nvSpPr>
              <p:cNvPr id="7" name="文字方塊 6">
                <a:extLst>
                  <a:ext uri="{FF2B5EF4-FFF2-40B4-BE49-F238E27FC236}">
                    <a16:creationId xmlns:a16="http://schemas.microsoft.com/office/drawing/2014/main" id="{FD1A86D9-5F23-3845-915D-F84AE6238E8D}"/>
                  </a:ext>
                </a:extLst>
              </p:cNvPr>
              <p:cNvSpPr txBox="1"/>
              <p:nvPr/>
            </p:nvSpPr>
            <p:spPr>
              <a:xfrm>
                <a:off x="450221" y="4793311"/>
                <a:ext cx="1287532"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Time Oracle</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47" name="群組 46"/>
            <p:cNvGrpSpPr/>
            <p:nvPr/>
          </p:nvGrpSpPr>
          <p:grpSpPr>
            <a:xfrm>
              <a:off x="365065" y="0"/>
              <a:ext cx="8413870" cy="5143500"/>
              <a:chOff x="365065" y="0"/>
              <a:chExt cx="8413870" cy="5143500"/>
            </a:xfrm>
          </p:grpSpPr>
          <p:grpSp>
            <p:nvGrpSpPr>
              <p:cNvPr id="26" name="群組 25"/>
              <p:cNvGrpSpPr/>
              <p:nvPr/>
            </p:nvGrpSpPr>
            <p:grpSpPr>
              <a:xfrm>
                <a:off x="6310411" y="3474207"/>
                <a:ext cx="2468524" cy="1669293"/>
                <a:chOff x="6310411" y="3474207"/>
                <a:chExt cx="2468524" cy="1669293"/>
              </a:xfrm>
            </p:grpSpPr>
            <p:grpSp>
              <p:nvGrpSpPr>
                <p:cNvPr id="24" name="群組 23"/>
                <p:cNvGrpSpPr/>
                <p:nvPr/>
              </p:nvGrpSpPr>
              <p:grpSpPr>
                <a:xfrm>
                  <a:off x="6923493" y="3474207"/>
                  <a:ext cx="1242361" cy="1312657"/>
                  <a:chOff x="6923493" y="3474207"/>
                  <a:chExt cx="1242361" cy="1312657"/>
                </a:xfrm>
              </p:grpSpPr>
              <p:pic>
                <p:nvPicPr>
                  <p:cNvPr id="12" name="圖片 11">
                    <a:extLst>
                      <a:ext uri="{FF2B5EF4-FFF2-40B4-BE49-F238E27FC236}">
                        <a16:creationId xmlns:a16="http://schemas.microsoft.com/office/drawing/2014/main" id="{938997C6-82B2-084E-8016-E89EB28A04F4}"/>
                      </a:ext>
                    </a:extLst>
                  </p:cNvPr>
                  <p:cNvPicPr>
                    <a:picLocks noChangeAspect="1"/>
                  </p:cNvPicPr>
                  <p:nvPr/>
                </p:nvPicPr>
                <p:blipFill>
                  <a:blip r:embed="rId4"/>
                  <a:stretch>
                    <a:fillRect/>
                  </a:stretch>
                </p:blipFill>
                <p:spPr>
                  <a:xfrm>
                    <a:off x="7491974" y="3562105"/>
                    <a:ext cx="408661" cy="431784"/>
                  </a:xfrm>
                  <a:prstGeom prst="rect">
                    <a:avLst/>
                  </a:prstGeom>
                </p:spPr>
              </p:pic>
              <p:pic>
                <p:nvPicPr>
                  <p:cNvPr id="15" name="圖片 14">
                    <a:extLst>
                      <a:ext uri="{FF2B5EF4-FFF2-40B4-BE49-F238E27FC236}">
                        <a16:creationId xmlns:a16="http://schemas.microsoft.com/office/drawing/2014/main" id="{D54A8DC0-D0A5-AC4D-8B96-48EE8FA5D921}"/>
                      </a:ext>
                    </a:extLst>
                  </p:cNvPr>
                  <p:cNvPicPr>
                    <a:picLocks noChangeAspect="1"/>
                  </p:cNvPicPr>
                  <p:nvPr/>
                </p:nvPicPr>
                <p:blipFill>
                  <a:blip r:embed="rId4"/>
                  <a:stretch>
                    <a:fillRect/>
                  </a:stretch>
                </p:blipFill>
                <p:spPr>
                  <a:xfrm>
                    <a:off x="7041283" y="3641807"/>
                    <a:ext cx="408661" cy="431784"/>
                  </a:xfrm>
                  <a:prstGeom prst="rect">
                    <a:avLst/>
                  </a:prstGeom>
                </p:spPr>
              </p:pic>
              <p:pic>
                <p:nvPicPr>
                  <p:cNvPr id="16" name="圖片 15">
                    <a:extLst>
                      <a:ext uri="{FF2B5EF4-FFF2-40B4-BE49-F238E27FC236}">
                        <a16:creationId xmlns:a16="http://schemas.microsoft.com/office/drawing/2014/main" id="{58194E3F-CA79-9D41-BA32-9F1EE4D2D81C}"/>
                      </a:ext>
                    </a:extLst>
                  </p:cNvPr>
                  <p:cNvPicPr>
                    <a:picLocks noChangeAspect="1"/>
                  </p:cNvPicPr>
                  <p:nvPr/>
                </p:nvPicPr>
                <p:blipFill>
                  <a:blip r:embed="rId4"/>
                  <a:stretch>
                    <a:fillRect/>
                  </a:stretch>
                </p:blipFill>
                <p:spPr>
                  <a:xfrm>
                    <a:off x="7298312" y="3935671"/>
                    <a:ext cx="408661" cy="431784"/>
                  </a:xfrm>
                  <a:prstGeom prst="rect">
                    <a:avLst/>
                  </a:prstGeom>
                </p:spPr>
              </p:pic>
              <p:pic>
                <p:nvPicPr>
                  <p:cNvPr id="17" name="圖片 16">
                    <a:extLst>
                      <a:ext uri="{FF2B5EF4-FFF2-40B4-BE49-F238E27FC236}">
                        <a16:creationId xmlns:a16="http://schemas.microsoft.com/office/drawing/2014/main" id="{CB290029-C5A3-994F-9CD7-727764D603A7}"/>
                      </a:ext>
                    </a:extLst>
                  </p:cNvPr>
                  <p:cNvPicPr>
                    <a:picLocks noChangeAspect="1"/>
                  </p:cNvPicPr>
                  <p:nvPr/>
                </p:nvPicPr>
                <p:blipFill>
                  <a:blip r:embed="rId4"/>
                  <a:stretch>
                    <a:fillRect/>
                  </a:stretch>
                </p:blipFill>
                <p:spPr>
                  <a:xfrm>
                    <a:off x="7734387" y="3950929"/>
                    <a:ext cx="408661" cy="431784"/>
                  </a:xfrm>
                  <a:prstGeom prst="rect">
                    <a:avLst/>
                  </a:prstGeom>
                </p:spPr>
              </p:pic>
              <p:pic>
                <p:nvPicPr>
                  <p:cNvPr id="18" name="圖片 17">
                    <a:extLst>
                      <a:ext uri="{FF2B5EF4-FFF2-40B4-BE49-F238E27FC236}">
                        <a16:creationId xmlns:a16="http://schemas.microsoft.com/office/drawing/2014/main" id="{1DF50B16-DDA2-DA4E-B8FB-6BDD8CA06604}"/>
                      </a:ext>
                    </a:extLst>
                  </p:cNvPr>
                  <p:cNvPicPr>
                    <a:picLocks noChangeAspect="1"/>
                  </p:cNvPicPr>
                  <p:nvPr/>
                </p:nvPicPr>
                <p:blipFill>
                  <a:blip r:embed="rId4"/>
                  <a:stretch>
                    <a:fillRect/>
                  </a:stretch>
                </p:blipFill>
                <p:spPr>
                  <a:xfrm>
                    <a:off x="7487306" y="4309237"/>
                    <a:ext cx="408661" cy="431784"/>
                  </a:xfrm>
                  <a:prstGeom prst="rect">
                    <a:avLst/>
                  </a:prstGeom>
                </p:spPr>
              </p:pic>
              <p:pic>
                <p:nvPicPr>
                  <p:cNvPr id="19" name="圖片 18">
                    <a:extLst>
                      <a:ext uri="{FF2B5EF4-FFF2-40B4-BE49-F238E27FC236}">
                        <a16:creationId xmlns:a16="http://schemas.microsoft.com/office/drawing/2014/main" id="{ED1CC111-6439-E648-9EAF-106F4410DF2B}"/>
                      </a:ext>
                    </a:extLst>
                  </p:cNvPr>
                  <p:cNvPicPr>
                    <a:picLocks noChangeAspect="1"/>
                  </p:cNvPicPr>
                  <p:nvPr/>
                </p:nvPicPr>
                <p:blipFill>
                  <a:blip r:embed="rId4"/>
                  <a:stretch>
                    <a:fillRect/>
                  </a:stretch>
                </p:blipFill>
                <p:spPr>
                  <a:xfrm>
                    <a:off x="7051951" y="4239629"/>
                    <a:ext cx="408661" cy="431784"/>
                  </a:xfrm>
                  <a:prstGeom prst="rect">
                    <a:avLst/>
                  </a:prstGeom>
                </p:spPr>
              </p:pic>
              <p:sp>
                <p:nvSpPr>
                  <p:cNvPr id="13" name="橢圓 12">
                    <a:extLst>
                      <a:ext uri="{FF2B5EF4-FFF2-40B4-BE49-F238E27FC236}">
                        <a16:creationId xmlns:a16="http://schemas.microsoft.com/office/drawing/2014/main" id="{0DB1E62A-9064-C34E-863A-DC0345BAA214}"/>
                      </a:ext>
                    </a:extLst>
                  </p:cNvPr>
                  <p:cNvSpPr/>
                  <p:nvPr/>
                </p:nvSpPr>
                <p:spPr>
                  <a:xfrm>
                    <a:off x="6923493" y="3474207"/>
                    <a:ext cx="1242361" cy="1312657"/>
                  </a:xfrm>
                  <a:prstGeom prst="ellipse">
                    <a:avLst/>
                  </a:prstGeom>
                  <a:noFill/>
                  <a:ln w="38100">
                    <a:solidFill>
                      <a:schemeClr val="accent5">
                        <a:lumMod val="60000"/>
                        <a:lumOff val="4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grpSp>
            <p:sp>
              <p:nvSpPr>
                <p:cNvPr id="14" name="文字方塊 13">
                  <a:extLst>
                    <a:ext uri="{FF2B5EF4-FFF2-40B4-BE49-F238E27FC236}">
                      <a16:creationId xmlns:a16="http://schemas.microsoft.com/office/drawing/2014/main" id="{80F1AF33-2A48-2B44-BB19-15FB8B46E40F}"/>
                    </a:ext>
                  </a:extLst>
                </p:cNvPr>
                <p:cNvSpPr txBox="1"/>
                <p:nvPr/>
              </p:nvSpPr>
              <p:spPr>
                <a:xfrm>
                  <a:off x="6310411" y="4804946"/>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Private Net</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27" name="群組 26"/>
              <p:cNvGrpSpPr/>
              <p:nvPr/>
            </p:nvGrpSpPr>
            <p:grpSpPr>
              <a:xfrm>
                <a:off x="2348581" y="66477"/>
                <a:ext cx="2468524" cy="1625369"/>
                <a:chOff x="2348581" y="66477"/>
                <a:chExt cx="2468524" cy="1625369"/>
              </a:xfrm>
            </p:grpSpPr>
            <p:sp>
              <p:nvSpPr>
                <p:cNvPr id="31" name="橢圓 30">
                  <a:extLst>
                    <a:ext uri="{FF2B5EF4-FFF2-40B4-BE49-F238E27FC236}">
                      <a16:creationId xmlns:a16="http://schemas.microsoft.com/office/drawing/2014/main" id="{F933A544-EABC-E643-907B-D6B1F93B4A63}"/>
                    </a:ext>
                  </a:extLst>
                </p:cNvPr>
                <p:cNvSpPr/>
                <p:nvPr/>
              </p:nvSpPr>
              <p:spPr>
                <a:xfrm>
                  <a:off x="2977149" y="66477"/>
                  <a:ext cx="1242361" cy="1312657"/>
                </a:xfrm>
                <a:prstGeom prst="ellipse">
                  <a:avLst/>
                </a:prstGeom>
                <a:noFill/>
                <a:ln w="3810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sp>
              <p:nvSpPr>
                <p:cNvPr id="32" name="文字方塊 31">
                  <a:extLst>
                    <a:ext uri="{FF2B5EF4-FFF2-40B4-BE49-F238E27FC236}">
                      <a16:creationId xmlns:a16="http://schemas.microsoft.com/office/drawing/2014/main" id="{CF4309E4-0AA6-474F-A373-7827CD634AE6}"/>
                    </a:ext>
                  </a:extLst>
                </p:cNvPr>
                <p:cNvSpPr txBox="1"/>
                <p:nvPr/>
              </p:nvSpPr>
              <p:spPr>
                <a:xfrm>
                  <a:off x="2348581" y="1353292"/>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Main Net</a:t>
                  </a:r>
                  <a:endParaRPr kumimoji="1" lang="zh-TW" altLang="en-US" sz="1600" b="1" dirty="0">
                    <a:latin typeface="Times New Roman" panose="02020603050405020304" pitchFamily="18" charset="0"/>
                    <a:cs typeface="Times New Roman" panose="02020603050405020304" pitchFamily="18" charset="0"/>
                  </a:endParaRPr>
                </a:p>
              </p:txBody>
            </p:sp>
            <p:pic>
              <p:nvPicPr>
                <p:cNvPr id="34" name="圖片 33">
                  <a:extLst>
                    <a:ext uri="{FF2B5EF4-FFF2-40B4-BE49-F238E27FC236}">
                      <a16:creationId xmlns:a16="http://schemas.microsoft.com/office/drawing/2014/main" id="{DE53AC56-00C4-D44D-BAC5-E67E5438CD4F}"/>
                    </a:ext>
                  </a:extLst>
                </p:cNvPr>
                <p:cNvPicPr>
                  <a:picLocks noChangeAspect="1"/>
                </p:cNvPicPr>
                <p:nvPr/>
              </p:nvPicPr>
              <p:blipFill>
                <a:blip r:embed="rId5"/>
                <a:stretch>
                  <a:fillRect/>
                </a:stretch>
              </p:blipFill>
              <p:spPr>
                <a:xfrm>
                  <a:off x="3566832" y="175759"/>
                  <a:ext cx="410400" cy="410400"/>
                </a:xfrm>
                <a:prstGeom prst="rect">
                  <a:avLst/>
                </a:prstGeom>
              </p:spPr>
            </p:pic>
            <p:pic>
              <p:nvPicPr>
                <p:cNvPr id="37" name="圖片 36">
                  <a:extLst>
                    <a:ext uri="{FF2B5EF4-FFF2-40B4-BE49-F238E27FC236}">
                      <a16:creationId xmlns:a16="http://schemas.microsoft.com/office/drawing/2014/main" id="{3B0788D3-27F2-1443-95F0-1749C6D918EE}"/>
                    </a:ext>
                  </a:extLst>
                </p:cNvPr>
                <p:cNvPicPr>
                  <a:picLocks noChangeAspect="1"/>
                </p:cNvPicPr>
                <p:nvPr/>
              </p:nvPicPr>
              <p:blipFill>
                <a:blip r:embed="rId5"/>
                <a:stretch>
                  <a:fillRect/>
                </a:stretch>
              </p:blipFill>
              <p:spPr>
                <a:xfrm>
                  <a:off x="3057311" y="286335"/>
                  <a:ext cx="410400" cy="410400"/>
                </a:xfrm>
                <a:prstGeom prst="rect">
                  <a:avLst/>
                </a:prstGeom>
              </p:spPr>
            </p:pic>
            <p:pic>
              <p:nvPicPr>
                <p:cNvPr id="38" name="圖片 37">
                  <a:extLst>
                    <a:ext uri="{FF2B5EF4-FFF2-40B4-BE49-F238E27FC236}">
                      <a16:creationId xmlns:a16="http://schemas.microsoft.com/office/drawing/2014/main" id="{77005CDB-2433-B549-A44E-7F3CA5683DF1}"/>
                    </a:ext>
                  </a:extLst>
                </p:cNvPr>
                <p:cNvPicPr>
                  <a:picLocks noChangeAspect="1"/>
                </p:cNvPicPr>
                <p:nvPr/>
              </p:nvPicPr>
              <p:blipFill>
                <a:blip r:embed="rId5"/>
                <a:stretch>
                  <a:fillRect/>
                </a:stretch>
              </p:blipFill>
              <p:spPr>
                <a:xfrm>
                  <a:off x="3377643" y="503334"/>
                  <a:ext cx="410400" cy="410400"/>
                </a:xfrm>
                <a:prstGeom prst="rect">
                  <a:avLst/>
                </a:prstGeom>
              </p:spPr>
            </p:pic>
            <p:pic>
              <p:nvPicPr>
                <p:cNvPr id="39" name="圖片 38">
                  <a:extLst>
                    <a:ext uri="{FF2B5EF4-FFF2-40B4-BE49-F238E27FC236}">
                      <a16:creationId xmlns:a16="http://schemas.microsoft.com/office/drawing/2014/main" id="{E8600AB5-04C5-1C4D-89AD-AF38C0E54270}"/>
                    </a:ext>
                  </a:extLst>
                </p:cNvPr>
                <p:cNvPicPr>
                  <a:picLocks noChangeAspect="1"/>
                </p:cNvPicPr>
                <p:nvPr/>
              </p:nvPicPr>
              <p:blipFill>
                <a:blip r:embed="rId5"/>
                <a:stretch>
                  <a:fillRect/>
                </a:stretch>
              </p:blipFill>
              <p:spPr>
                <a:xfrm>
                  <a:off x="3809466" y="577822"/>
                  <a:ext cx="410400" cy="410400"/>
                </a:xfrm>
                <a:prstGeom prst="rect">
                  <a:avLst/>
                </a:prstGeom>
              </p:spPr>
            </p:pic>
            <p:pic>
              <p:nvPicPr>
                <p:cNvPr id="40" name="圖片 39">
                  <a:extLst>
                    <a:ext uri="{FF2B5EF4-FFF2-40B4-BE49-F238E27FC236}">
                      <a16:creationId xmlns:a16="http://schemas.microsoft.com/office/drawing/2014/main" id="{B778DEB5-1632-AB41-B7E6-83D333B2CCFF}"/>
                    </a:ext>
                  </a:extLst>
                </p:cNvPr>
                <p:cNvPicPr>
                  <a:picLocks noChangeAspect="1"/>
                </p:cNvPicPr>
                <p:nvPr/>
              </p:nvPicPr>
              <p:blipFill>
                <a:blip r:embed="rId5"/>
                <a:stretch>
                  <a:fillRect/>
                </a:stretch>
              </p:blipFill>
              <p:spPr>
                <a:xfrm>
                  <a:off x="3148051" y="814108"/>
                  <a:ext cx="410400" cy="410400"/>
                </a:xfrm>
                <a:prstGeom prst="rect">
                  <a:avLst/>
                </a:prstGeom>
              </p:spPr>
            </p:pic>
            <p:pic>
              <p:nvPicPr>
                <p:cNvPr id="41" name="圖片 40">
                  <a:extLst>
                    <a:ext uri="{FF2B5EF4-FFF2-40B4-BE49-F238E27FC236}">
                      <a16:creationId xmlns:a16="http://schemas.microsoft.com/office/drawing/2014/main" id="{A6AE10C8-6FC5-8A41-AB69-C713099DD8BC}"/>
                    </a:ext>
                  </a:extLst>
                </p:cNvPr>
                <p:cNvPicPr>
                  <a:picLocks noChangeAspect="1"/>
                </p:cNvPicPr>
                <p:nvPr/>
              </p:nvPicPr>
              <p:blipFill>
                <a:blip r:embed="rId5"/>
                <a:stretch>
                  <a:fillRect/>
                </a:stretch>
              </p:blipFill>
              <p:spPr>
                <a:xfrm>
                  <a:off x="3559163" y="891421"/>
                  <a:ext cx="410400" cy="410400"/>
                </a:xfrm>
                <a:prstGeom prst="rect">
                  <a:avLst/>
                </a:prstGeom>
              </p:spPr>
            </p:pic>
          </p:grpSp>
          <p:pic>
            <p:nvPicPr>
              <p:cNvPr id="55" name="圖片 54">
                <a:extLst>
                  <a:ext uri="{FF2B5EF4-FFF2-40B4-BE49-F238E27FC236}">
                    <a16:creationId xmlns:a16="http://schemas.microsoft.com/office/drawing/2014/main" id="{89E75FF9-6D06-F34E-A487-C4B99C23268E}"/>
                  </a:ext>
                </a:extLst>
              </p:cNvPr>
              <p:cNvPicPr>
                <a:picLocks noChangeAspect="1"/>
              </p:cNvPicPr>
              <p:nvPr/>
            </p:nvPicPr>
            <p:blipFill>
              <a:blip r:embed="rId6"/>
              <a:stretch>
                <a:fillRect/>
              </a:stretch>
            </p:blipFill>
            <p:spPr>
              <a:xfrm>
                <a:off x="7074872" y="1965927"/>
                <a:ext cx="939597" cy="939597"/>
              </a:xfrm>
              <a:prstGeom prst="rect">
                <a:avLst/>
              </a:prstGeom>
            </p:spPr>
          </p:pic>
          <p:sp>
            <p:nvSpPr>
              <p:cNvPr id="56" name="文字方塊 55">
                <a:extLst>
                  <a:ext uri="{FF2B5EF4-FFF2-40B4-BE49-F238E27FC236}">
                    <a16:creationId xmlns:a16="http://schemas.microsoft.com/office/drawing/2014/main" id="{A680F72C-406B-5F46-A665-64848987377E}"/>
                  </a:ext>
                </a:extLst>
              </p:cNvPr>
              <p:cNvSpPr txBox="1"/>
              <p:nvPr/>
            </p:nvSpPr>
            <p:spPr>
              <a:xfrm>
                <a:off x="7160591" y="2202777"/>
                <a:ext cx="788999"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UI</a:t>
                </a:r>
                <a:endParaRPr kumimoji="1" lang="zh-TW" altLang="en-US" b="1" dirty="0">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ABD148AB-8700-C247-8F11-5FC53F59365B}"/>
                  </a:ext>
                </a:extLst>
              </p:cNvPr>
              <p:cNvSpPr txBox="1"/>
              <p:nvPr/>
            </p:nvSpPr>
            <p:spPr>
              <a:xfrm>
                <a:off x="7706973" y="1503315"/>
                <a:ext cx="82266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Monitor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2" name="直線箭頭接點 61">
                <a:extLst>
                  <a:ext uri="{FF2B5EF4-FFF2-40B4-BE49-F238E27FC236}">
                    <a16:creationId xmlns:a16="http://schemas.microsoft.com/office/drawing/2014/main" id="{25B45ADB-741C-AE40-ABF8-1B2592A74BAF}"/>
                  </a:ext>
                </a:extLst>
              </p:cNvPr>
              <p:cNvCxnSpPr>
                <a:cxnSpLocks/>
              </p:cNvCxnSpPr>
              <p:nvPr/>
            </p:nvCxnSpPr>
            <p:spPr>
              <a:xfrm flipV="1">
                <a:off x="7642294" y="2857884"/>
                <a:ext cx="1" cy="49331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E6D06312-65DD-B745-95AB-70E1C6BBEAC1}"/>
                  </a:ext>
                </a:extLst>
              </p:cNvPr>
              <p:cNvSpPr txBox="1"/>
              <p:nvPr/>
            </p:nvSpPr>
            <p:spPr>
              <a:xfrm>
                <a:off x="7719236" y="2938980"/>
                <a:ext cx="673582"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Query</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7" name="直線箭頭接點 66">
                <a:extLst>
                  <a:ext uri="{FF2B5EF4-FFF2-40B4-BE49-F238E27FC236}">
                    <a16:creationId xmlns:a16="http://schemas.microsoft.com/office/drawing/2014/main" id="{7245CC2A-B0B7-7940-A369-FC7AF3BF3C42}"/>
                  </a:ext>
                </a:extLst>
              </p:cNvPr>
              <p:cNvCxnSpPr>
                <a:cxnSpLocks/>
              </p:cNvCxnSpPr>
              <p:nvPr/>
            </p:nvCxnSpPr>
            <p:spPr>
              <a:xfrm flipH="1">
                <a:off x="7676025" y="1310299"/>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箭頭接點 70">
                <a:extLst>
                  <a:ext uri="{FF2B5EF4-FFF2-40B4-BE49-F238E27FC236}">
                    <a16:creationId xmlns:a16="http://schemas.microsoft.com/office/drawing/2014/main" id="{4CA8821A-B672-3C44-8F4C-908BEACB3CCB}"/>
                  </a:ext>
                </a:extLst>
              </p:cNvPr>
              <p:cNvCxnSpPr>
                <a:cxnSpLocks/>
              </p:cNvCxnSpPr>
              <p:nvPr/>
            </p:nvCxnSpPr>
            <p:spPr>
              <a:xfrm flipV="1">
                <a:off x="7458773" y="1297427"/>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群組 32"/>
              <p:cNvGrpSpPr/>
              <p:nvPr/>
            </p:nvGrpSpPr>
            <p:grpSpPr>
              <a:xfrm>
                <a:off x="4903476" y="3530631"/>
                <a:ext cx="1640193" cy="1612869"/>
                <a:chOff x="4903476" y="3530631"/>
                <a:chExt cx="1640193" cy="1612869"/>
              </a:xfrm>
            </p:grpSpPr>
            <p:grpSp>
              <p:nvGrpSpPr>
                <p:cNvPr id="28" name="群組 27"/>
                <p:cNvGrpSpPr/>
                <p:nvPr/>
              </p:nvGrpSpPr>
              <p:grpSpPr>
                <a:xfrm>
                  <a:off x="5161820" y="3530631"/>
                  <a:ext cx="1109180" cy="1156752"/>
                  <a:chOff x="5161820" y="3530631"/>
                  <a:chExt cx="1109180" cy="1156752"/>
                </a:xfrm>
              </p:grpSpPr>
              <p:pic>
                <p:nvPicPr>
                  <p:cNvPr id="75" name="圖片 74">
                    <a:extLst>
                      <a:ext uri="{FF2B5EF4-FFF2-40B4-BE49-F238E27FC236}">
                        <a16:creationId xmlns:a16="http://schemas.microsoft.com/office/drawing/2014/main" id="{268CDF6A-5460-C544-A642-7B6058B85BF4}"/>
                      </a:ext>
                    </a:extLst>
                  </p:cNvPr>
                  <p:cNvPicPr>
                    <a:picLocks noChangeAspect="1"/>
                  </p:cNvPicPr>
                  <p:nvPr/>
                </p:nvPicPr>
                <p:blipFill>
                  <a:blip r:embed="rId7"/>
                  <a:stretch>
                    <a:fillRect/>
                  </a:stretch>
                </p:blipFill>
                <p:spPr>
                  <a:xfrm>
                    <a:off x="5272541" y="4157444"/>
                    <a:ext cx="515480" cy="529939"/>
                  </a:xfrm>
                  <a:prstGeom prst="rect">
                    <a:avLst/>
                  </a:prstGeom>
                </p:spPr>
              </p:pic>
              <p:pic>
                <p:nvPicPr>
                  <p:cNvPr id="78" name="圖片 77">
                    <a:extLst>
                      <a:ext uri="{FF2B5EF4-FFF2-40B4-BE49-F238E27FC236}">
                        <a16:creationId xmlns:a16="http://schemas.microsoft.com/office/drawing/2014/main" id="{B4BEE6A5-C272-CD42-AAAB-D6C71211C75E}"/>
                      </a:ext>
                    </a:extLst>
                  </p:cNvPr>
                  <p:cNvPicPr>
                    <a:picLocks noChangeAspect="1"/>
                  </p:cNvPicPr>
                  <p:nvPr/>
                </p:nvPicPr>
                <p:blipFill>
                  <a:blip r:embed="rId8"/>
                  <a:stretch>
                    <a:fillRect/>
                  </a:stretch>
                </p:blipFill>
                <p:spPr>
                  <a:xfrm>
                    <a:off x="5161820" y="3530631"/>
                    <a:ext cx="1109180" cy="1130602"/>
                  </a:xfrm>
                  <a:prstGeom prst="rect">
                    <a:avLst/>
                  </a:prstGeom>
                </p:spPr>
              </p:pic>
            </p:grpSp>
            <p:sp>
              <p:nvSpPr>
                <p:cNvPr id="80" name="文字方塊 79">
                  <a:extLst>
                    <a:ext uri="{FF2B5EF4-FFF2-40B4-BE49-F238E27FC236}">
                      <a16:creationId xmlns:a16="http://schemas.microsoft.com/office/drawing/2014/main" id="{0D1D65EB-A120-F341-AB9D-F0B8CEC1A897}"/>
                    </a:ext>
                  </a:extLst>
                </p:cNvPr>
                <p:cNvSpPr txBox="1"/>
                <p:nvPr/>
              </p:nvSpPr>
              <p:spPr>
                <a:xfrm>
                  <a:off x="4903476" y="4620280"/>
                  <a:ext cx="1640193" cy="523220"/>
                </a:xfrm>
                <a:prstGeom prst="rect">
                  <a:avLst/>
                </a:prstGeom>
                <a:noFill/>
              </p:spPr>
              <p:txBody>
                <a:bodyPr wrap="none" rtlCol="0">
                  <a:spAutoFit/>
                </a:bodyPr>
                <a:lstStyle/>
                <a:p>
                  <a:pPr algn="ctr"/>
                  <a:r>
                    <a:rPr kumimoji="1" lang="en-US" altLang="zh-TW" b="1" dirty="0">
                      <a:latin typeface="Times New Roman" panose="02020603050405020304" pitchFamily="18" charset="0"/>
                      <a:cs typeface="Times New Roman" panose="02020603050405020304" pitchFamily="18" charset="0"/>
                    </a:rPr>
                    <a:t>Smart Contract</a:t>
                  </a:r>
                </a:p>
                <a:p>
                  <a:pPr algn="ctr"/>
                  <a:r>
                    <a:rPr kumimoji="1" lang="en-US" altLang="zh-TW" b="1" dirty="0" err="1">
                      <a:latin typeface="Times New Roman" panose="02020603050405020304" pitchFamily="18" charset="0"/>
                      <a:cs typeface="Times New Roman" panose="02020603050405020304" pitchFamily="18" charset="0"/>
                    </a:rPr>
                    <a:t>Oraclize</a:t>
                  </a:r>
                  <a:r>
                    <a:rPr kumimoji="1" lang="en-US" altLang="zh-TW" b="1" dirty="0">
                      <a:latin typeface="Times New Roman" panose="02020603050405020304" pitchFamily="18" charset="0"/>
                      <a:cs typeface="Times New Roman" panose="02020603050405020304" pitchFamily="18" charset="0"/>
                    </a:rPr>
                    <a:t>(Provable)</a:t>
                  </a:r>
                  <a:endParaRPr kumimoji="1" lang="zh-TW" altLang="en-US" b="1" dirty="0">
                    <a:latin typeface="Times New Roman" panose="02020603050405020304" pitchFamily="18" charset="0"/>
                    <a:cs typeface="Times New Roman" panose="02020603050405020304" pitchFamily="18" charset="0"/>
                  </a:endParaRPr>
                </a:p>
              </p:txBody>
            </p:sp>
          </p:grpSp>
          <p:cxnSp>
            <p:nvCxnSpPr>
              <p:cNvPr id="86" name="直線接點 85">
                <a:extLst>
                  <a:ext uri="{FF2B5EF4-FFF2-40B4-BE49-F238E27FC236}">
                    <a16:creationId xmlns:a16="http://schemas.microsoft.com/office/drawing/2014/main" id="{B0D8FF0E-F6B2-324A-A8FB-AF2DDF42B23A}"/>
                  </a:ext>
                </a:extLst>
              </p:cNvPr>
              <p:cNvCxnSpPr>
                <a:cxnSpLocks/>
              </p:cNvCxnSpPr>
              <p:nvPr/>
            </p:nvCxnSpPr>
            <p:spPr>
              <a:xfrm flipH="1">
                <a:off x="6310411" y="4095932"/>
                <a:ext cx="516422" cy="0"/>
              </a:xfrm>
              <a:prstGeom prst="line">
                <a:avLst/>
              </a:prstGeom>
              <a:ln w="3175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箭頭接點 92">
                <a:extLst>
                  <a:ext uri="{FF2B5EF4-FFF2-40B4-BE49-F238E27FC236}">
                    <a16:creationId xmlns:a16="http://schemas.microsoft.com/office/drawing/2014/main" id="{2D25D85C-DECB-A94D-AD2F-3BF458A42692}"/>
                  </a:ext>
                </a:extLst>
              </p:cNvPr>
              <p:cNvCxnSpPr>
                <a:cxnSpLocks/>
                <a:endCxn id="78" idx="1"/>
              </p:cNvCxnSpPr>
              <p:nvPr/>
            </p:nvCxnSpPr>
            <p:spPr>
              <a:xfrm>
                <a:off x="1884512" y="4095932"/>
                <a:ext cx="3277308"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1191AD8A-2C97-7544-A8C9-FC737A21FE96}"/>
                  </a:ext>
                </a:extLst>
              </p:cNvPr>
              <p:cNvSpPr txBox="1"/>
              <p:nvPr/>
            </p:nvSpPr>
            <p:spPr>
              <a:xfrm>
                <a:off x="3080425" y="4114636"/>
                <a:ext cx="77457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Trigger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grpSp>
            <p:nvGrpSpPr>
              <p:cNvPr id="36" name="群組 35"/>
              <p:cNvGrpSpPr/>
              <p:nvPr/>
            </p:nvGrpSpPr>
            <p:grpSpPr>
              <a:xfrm>
                <a:off x="4273194" y="2886899"/>
                <a:ext cx="925276" cy="917275"/>
                <a:chOff x="4273194" y="2886899"/>
                <a:chExt cx="925276" cy="917275"/>
              </a:xfrm>
            </p:grpSpPr>
            <p:cxnSp>
              <p:nvCxnSpPr>
                <p:cNvPr id="96" name="直線箭頭接點 95">
                  <a:extLst>
                    <a:ext uri="{FF2B5EF4-FFF2-40B4-BE49-F238E27FC236}">
                      <a16:creationId xmlns:a16="http://schemas.microsoft.com/office/drawing/2014/main" id="{7640CA24-F5C5-F145-A9CF-1DC61DFBE914}"/>
                    </a:ext>
                  </a:extLst>
                </p:cNvPr>
                <p:cNvCxnSpPr>
                  <a:cxnSpLocks/>
                </p:cNvCxnSpPr>
                <p:nvPr/>
              </p:nvCxnSpPr>
              <p:spPr>
                <a:xfrm rot="20869649" flipH="1" flipV="1">
                  <a:off x="4319062" y="2886899"/>
                  <a:ext cx="879408" cy="82277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箭頭接點 98">
                  <a:extLst>
                    <a:ext uri="{FF2B5EF4-FFF2-40B4-BE49-F238E27FC236}">
                      <a16:creationId xmlns:a16="http://schemas.microsoft.com/office/drawing/2014/main" id="{91419A0C-06F0-3E4F-B87C-2425872879CD}"/>
                    </a:ext>
                  </a:extLst>
                </p:cNvPr>
                <p:cNvCxnSpPr>
                  <a:cxnSpLocks/>
                </p:cNvCxnSpPr>
                <p:nvPr/>
              </p:nvCxnSpPr>
              <p:spPr>
                <a:xfrm rot="20869649">
                  <a:off x="4273194" y="3006984"/>
                  <a:ext cx="838933" cy="79719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文字方塊 107">
                <a:extLst>
                  <a:ext uri="{FF2B5EF4-FFF2-40B4-BE49-F238E27FC236}">
                    <a16:creationId xmlns:a16="http://schemas.microsoft.com/office/drawing/2014/main" id="{37CE55D0-0832-7D45-B77D-572B6BF883C7}"/>
                  </a:ext>
                </a:extLst>
              </p:cNvPr>
              <p:cNvSpPr txBox="1"/>
              <p:nvPr/>
            </p:nvSpPr>
            <p:spPr>
              <a:xfrm>
                <a:off x="4666144" y="3003037"/>
                <a:ext cx="503664"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Call</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136" name="直線箭頭接點 135">
                <a:extLst>
                  <a:ext uri="{FF2B5EF4-FFF2-40B4-BE49-F238E27FC236}">
                    <a16:creationId xmlns:a16="http://schemas.microsoft.com/office/drawing/2014/main" id="{44DA3D48-61BD-3742-98FE-B8523D13A6E0}"/>
                  </a:ext>
                </a:extLst>
              </p:cNvPr>
              <p:cNvCxnSpPr>
                <a:cxnSpLocks/>
              </p:cNvCxnSpPr>
              <p:nvPr/>
            </p:nvCxnSpPr>
            <p:spPr>
              <a:xfrm flipV="1">
                <a:off x="3663227" y="1637888"/>
                <a:ext cx="4776" cy="56266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箭頭接點 136">
                <a:extLst>
                  <a:ext uri="{FF2B5EF4-FFF2-40B4-BE49-F238E27FC236}">
                    <a16:creationId xmlns:a16="http://schemas.microsoft.com/office/drawing/2014/main" id="{E7B0ADF5-B6FA-A040-9907-B0E0BAB4C050}"/>
                  </a:ext>
                </a:extLst>
              </p:cNvPr>
              <p:cNvCxnSpPr>
                <a:cxnSpLocks/>
              </p:cNvCxnSpPr>
              <p:nvPr/>
            </p:nvCxnSpPr>
            <p:spPr>
              <a:xfrm>
                <a:off x="3489554" y="1685323"/>
                <a:ext cx="0" cy="53563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8" name="文字方塊 137">
                <a:extLst>
                  <a:ext uri="{FF2B5EF4-FFF2-40B4-BE49-F238E27FC236}">
                    <a16:creationId xmlns:a16="http://schemas.microsoft.com/office/drawing/2014/main" id="{94C896FE-9916-A74B-BEA4-F882C9336AC0}"/>
                  </a:ext>
                </a:extLst>
              </p:cNvPr>
              <p:cNvSpPr txBox="1"/>
              <p:nvPr/>
            </p:nvSpPr>
            <p:spPr>
              <a:xfrm>
                <a:off x="3675922" y="1803639"/>
                <a:ext cx="894867" cy="307777"/>
              </a:xfrm>
              <a:prstGeom prst="rect">
                <a:avLst/>
              </a:prstGeom>
              <a:noFill/>
            </p:spPr>
            <p:txBody>
              <a:bodyPr wrap="squar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Get </a:t>
                </a:r>
                <a:r>
                  <a:rPr kumimoji="1" lang="en-US" altLang="zh-TW" b="1" dirty="0" err="1">
                    <a:solidFill>
                      <a:srgbClr val="7030A0"/>
                    </a:solidFill>
                    <a:latin typeface="Times New Roman" panose="02020603050405020304" pitchFamily="18" charset="0"/>
                    <a:cs typeface="Times New Roman" panose="02020603050405020304" pitchFamily="18" charset="0"/>
                  </a:rPr>
                  <a:t>Txs</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sp>
            <p:nvSpPr>
              <p:cNvPr id="145" name="圓角矩形 144">
                <a:extLst>
                  <a:ext uri="{FF2B5EF4-FFF2-40B4-BE49-F238E27FC236}">
                    <a16:creationId xmlns:a16="http://schemas.microsoft.com/office/drawing/2014/main" id="{067B3C81-41E9-5942-98EB-7AD6F2EC9721}"/>
                  </a:ext>
                </a:extLst>
              </p:cNvPr>
              <p:cNvSpPr/>
              <p:nvPr/>
            </p:nvSpPr>
            <p:spPr>
              <a:xfrm>
                <a:off x="4870613" y="3419657"/>
                <a:ext cx="3813945" cy="1723842"/>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42" name="群組 41"/>
              <p:cNvGrpSpPr/>
              <p:nvPr/>
            </p:nvGrpSpPr>
            <p:grpSpPr>
              <a:xfrm>
                <a:off x="3068566" y="2239981"/>
                <a:ext cx="1064292" cy="1333564"/>
                <a:chOff x="3068566" y="2239981"/>
                <a:chExt cx="1064292" cy="1333564"/>
              </a:xfrm>
            </p:grpSpPr>
            <p:sp>
              <p:nvSpPr>
                <p:cNvPr id="43" name="文字方塊 42">
                  <a:extLst>
                    <a:ext uri="{FF2B5EF4-FFF2-40B4-BE49-F238E27FC236}">
                      <a16:creationId xmlns:a16="http://schemas.microsoft.com/office/drawing/2014/main" id="{E2239689-D2BE-8F40-8EAF-EE7C22BAFD95}"/>
                    </a:ext>
                  </a:extLst>
                </p:cNvPr>
                <p:cNvSpPr txBox="1"/>
                <p:nvPr/>
              </p:nvSpPr>
              <p:spPr>
                <a:xfrm>
                  <a:off x="3128985" y="3265768"/>
                  <a:ext cx="898003"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API</a:t>
                  </a:r>
                  <a:endParaRPr kumimoji="1" lang="zh-TW" altLang="en-US" b="1" dirty="0">
                    <a:latin typeface="Times New Roman" panose="02020603050405020304" pitchFamily="18" charset="0"/>
                    <a:cs typeface="Times New Roman" panose="02020603050405020304" pitchFamily="18" charset="0"/>
                  </a:endParaRPr>
                </a:p>
              </p:txBody>
            </p:sp>
            <p:pic>
              <p:nvPicPr>
                <p:cNvPr id="160" name="圖片 159">
                  <a:extLst>
                    <a:ext uri="{FF2B5EF4-FFF2-40B4-BE49-F238E27FC236}">
                      <a16:creationId xmlns:a16="http://schemas.microsoft.com/office/drawing/2014/main" id="{81EB88C2-FDEE-FA42-82E4-9B82A67A0DFA}"/>
                    </a:ext>
                  </a:extLst>
                </p:cNvPr>
                <p:cNvPicPr>
                  <a:picLocks noChangeAspect="1"/>
                </p:cNvPicPr>
                <p:nvPr/>
              </p:nvPicPr>
              <p:blipFill>
                <a:blip r:embed="rId9"/>
                <a:stretch>
                  <a:fillRect/>
                </a:stretch>
              </p:blipFill>
              <p:spPr>
                <a:xfrm>
                  <a:off x="3068566" y="2239981"/>
                  <a:ext cx="1064292" cy="1064292"/>
                </a:xfrm>
                <a:prstGeom prst="rect">
                  <a:avLst/>
                </a:prstGeom>
              </p:spPr>
            </p:pic>
          </p:grpSp>
          <p:cxnSp>
            <p:nvCxnSpPr>
              <p:cNvPr id="57" name="直線箭頭接點 56">
                <a:extLst>
                  <a:ext uri="{FF2B5EF4-FFF2-40B4-BE49-F238E27FC236}">
                    <a16:creationId xmlns:a16="http://schemas.microsoft.com/office/drawing/2014/main" id="{963C5AA8-1D87-E343-BDED-1EFA50E3E616}"/>
                  </a:ext>
                </a:extLst>
              </p:cNvPr>
              <p:cNvCxnSpPr>
                <a:cxnSpLocks/>
              </p:cNvCxnSpPr>
              <p:nvPr/>
            </p:nvCxnSpPr>
            <p:spPr>
              <a:xfrm>
                <a:off x="7455181" y="2884120"/>
                <a:ext cx="8831" cy="479654"/>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FA7B04D0-9B09-2C4C-8952-054889E9D7CC}"/>
                  </a:ext>
                </a:extLst>
              </p:cNvPr>
              <p:cNvSpPr txBox="1"/>
              <p:nvPr/>
            </p:nvSpPr>
            <p:spPr>
              <a:xfrm>
                <a:off x="626198" y="3171260"/>
                <a:ext cx="954107" cy="307777"/>
              </a:xfrm>
              <a:prstGeom prst="rect">
                <a:avLst/>
              </a:prstGeom>
              <a:noFill/>
            </p:spPr>
            <p:txBody>
              <a:bodyPr wrap="none" rtlCol="0">
                <a:spAutoFit/>
              </a:bodyPr>
              <a:lstStyle/>
              <a:p>
                <a:r>
                  <a:rPr kumimoji="1" lang="en-US" altLang="zh-TW" b="1" i="1" dirty="0">
                    <a:latin typeface="Times New Roman" panose="02020603050405020304" pitchFamily="18" charset="0"/>
                    <a:cs typeface="Times New Roman" panose="02020603050405020304" pitchFamily="18" charset="0"/>
                  </a:rPr>
                  <a:t>Trigger/8s</a:t>
                </a:r>
                <a:endParaRPr kumimoji="1" lang="zh-TW" altLang="en-US" b="1" i="1" dirty="0">
                  <a:latin typeface="Times New Roman" panose="02020603050405020304" pitchFamily="18" charset="0"/>
                  <a:cs typeface="Times New Roman" panose="02020603050405020304" pitchFamily="18" charset="0"/>
                </a:endParaRPr>
              </a:p>
            </p:txBody>
          </p:sp>
          <p:grpSp>
            <p:nvGrpSpPr>
              <p:cNvPr id="44" name="群組 43"/>
              <p:cNvGrpSpPr/>
              <p:nvPr/>
            </p:nvGrpSpPr>
            <p:grpSpPr>
              <a:xfrm>
                <a:off x="6446579" y="166310"/>
                <a:ext cx="2279771" cy="1141248"/>
                <a:chOff x="6446579" y="166310"/>
                <a:chExt cx="2279771" cy="1141248"/>
              </a:xfrm>
            </p:grpSpPr>
            <p:pic>
              <p:nvPicPr>
                <p:cNvPr id="82" name="圖片 81">
                  <a:extLst>
                    <a:ext uri="{FF2B5EF4-FFF2-40B4-BE49-F238E27FC236}">
                      <a16:creationId xmlns:a16="http://schemas.microsoft.com/office/drawing/2014/main" id="{3B67D617-A0D7-6149-8C73-78C8ECD70585}"/>
                    </a:ext>
                  </a:extLst>
                </p:cNvPr>
                <p:cNvPicPr>
                  <a:picLocks noChangeAspect="1"/>
                </p:cNvPicPr>
                <p:nvPr/>
              </p:nvPicPr>
              <p:blipFill>
                <a:blip r:embed="rId10"/>
                <a:stretch>
                  <a:fillRect/>
                </a:stretch>
              </p:blipFill>
              <p:spPr>
                <a:xfrm>
                  <a:off x="6446579" y="522576"/>
                  <a:ext cx="716525" cy="716525"/>
                </a:xfrm>
                <a:prstGeom prst="rect">
                  <a:avLst/>
                </a:prstGeom>
              </p:spPr>
            </p:pic>
            <p:pic>
              <p:nvPicPr>
                <p:cNvPr id="83" name="圖片 82">
                  <a:extLst>
                    <a:ext uri="{FF2B5EF4-FFF2-40B4-BE49-F238E27FC236}">
                      <a16:creationId xmlns:a16="http://schemas.microsoft.com/office/drawing/2014/main" id="{4F8F1DE4-E8E4-D745-8940-80006A5EFFB0}"/>
                    </a:ext>
                  </a:extLst>
                </p:cNvPr>
                <p:cNvPicPr>
                  <a:picLocks noChangeAspect="1"/>
                </p:cNvPicPr>
                <p:nvPr/>
              </p:nvPicPr>
              <p:blipFill>
                <a:blip r:embed="rId11"/>
                <a:stretch>
                  <a:fillRect/>
                </a:stretch>
              </p:blipFill>
              <p:spPr>
                <a:xfrm>
                  <a:off x="7228201" y="522575"/>
                  <a:ext cx="716526" cy="716526"/>
                </a:xfrm>
                <a:prstGeom prst="rect">
                  <a:avLst/>
                </a:prstGeom>
              </p:spPr>
            </p:pic>
            <p:pic>
              <p:nvPicPr>
                <p:cNvPr id="85" name="圖片 84">
                  <a:extLst>
                    <a:ext uri="{FF2B5EF4-FFF2-40B4-BE49-F238E27FC236}">
                      <a16:creationId xmlns:a16="http://schemas.microsoft.com/office/drawing/2014/main" id="{C2F43C4F-E257-BB48-A73C-D298F7A7B396}"/>
                    </a:ext>
                  </a:extLst>
                </p:cNvPr>
                <p:cNvPicPr>
                  <a:picLocks noChangeAspect="1"/>
                </p:cNvPicPr>
                <p:nvPr/>
              </p:nvPicPr>
              <p:blipFill>
                <a:blip r:embed="rId12"/>
                <a:stretch>
                  <a:fillRect/>
                </a:stretch>
              </p:blipFill>
              <p:spPr>
                <a:xfrm>
                  <a:off x="8009824" y="522575"/>
                  <a:ext cx="716526" cy="716526"/>
                </a:xfrm>
                <a:prstGeom prst="rect">
                  <a:avLst/>
                </a:prstGeom>
              </p:spPr>
            </p:pic>
            <p:sp>
              <p:nvSpPr>
                <p:cNvPr id="87" name="圓角矩形 86">
                  <a:extLst>
                    <a:ext uri="{FF2B5EF4-FFF2-40B4-BE49-F238E27FC236}">
                      <a16:creationId xmlns:a16="http://schemas.microsoft.com/office/drawing/2014/main" id="{ED9B5819-7265-3C48-9CB9-1FB0FCB7A341}"/>
                    </a:ext>
                  </a:extLst>
                </p:cNvPr>
                <p:cNvSpPr/>
                <p:nvPr/>
              </p:nvSpPr>
              <p:spPr>
                <a:xfrm>
                  <a:off x="6446579" y="212643"/>
                  <a:ext cx="2279771" cy="1094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8" name="文字方塊 87">
                  <a:extLst>
                    <a:ext uri="{FF2B5EF4-FFF2-40B4-BE49-F238E27FC236}">
                      <a16:creationId xmlns:a16="http://schemas.microsoft.com/office/drawing/2014/main" id="{537F9EEB-2735-4D41-BD9D-D5ECBAB107B3}"/>
                    </a:ext>
                  </a:extLst>
                </p:cNvPr>
                <p:cNvSpPr txBox="1"/>
                <p:nvPr/>
              </p:nvSpPr>
              <p:spPr>
                <a:xfrm>
                  <a:off x="7288946" y="166310"/>
                  <a:ext cx="615874"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
            <p:nvSpPr>
              <p:cNvPr id="89" name="圓角矩形 88">
                <a:extLst>
                  <a:ext uri="{FF2B5EF4-FFF2-40B4-BE49-F238E27FC236}">
                    <a16:creationId xmlns:a16="http://schemas.microsoft.com/office/drawing/2014/main" id="{7DA101AC-4771-5042-BDD2-AED31F4F902D}"/>
                  </a:ext>
                </a:extLst>
              </p:cNvPr>
              <p:cNvSpPr/>
              <p:nvPr/>
            </p:nvSpPr>
            <p:spPr>
              <a:xfrm>
                <a:off x="365065" y="0"/>
                <a:ext cx="4192620" cy="17238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0" name="直線接點 89">
                <a:extLst>
                  <a:ext uri="{FF2B5EF4-FFF2-40B4-BE49-F238E27FC236}">
                    <a16:creationId xmlns:a16="http://schemas.microsoft.com/office/drawing/2014/main" id="{2D7C9A7D-EB4D-F64A-B480-E0BE1005E215}"/>
                  </a:ext>
                </a:extLst>
              </p:cNvPr>
              <p:cNvCxnSpPr>
                <a:cxnSpLocks/>
              </p:cNvCxnSpPr>
              <p:nvPr/>
            </p:nvCxnSpPr>
            <p:spPr>
              <a:xfrm flipH="1">
                <a:off x="2015691" y="696735"/>
                <a:ext cx="766369"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5" name="群組 44"/>
              <p:cNvGrpSpPr/>
              <p:nvPr/>
            </p:nvGrpSpPr>
            <p:grpSpPr>
              <a:xfrm>
                <a:off x="576870" y="93102"/>
                <a:ext cx="1438821" cy="1297827"/>
                <a:chOff x="576870" y="93102"/>
                <a:chExt cx="1438821" cy="1297827"/>
              </a:xfrm>
            </p:grpSpPr>
            <p:pic>
              <p:nvPicPr>
                <p:cNvPr id="3" name="圖片 2">
                  <a:extLst>
                    <a:ext uri="{FF2B5EF4-FFF2-40B4-BE49-F238E27FC236}">
                      <a16:creationId xmlns:a16="http://schemas.microsoft.com/office/drawing/2014/main" id="{4BF6E16E-EFAF-034F-AD35-FE4F9492B326}"/>
                    </a:ext>
                  </a:extLst>
                </p:cNvPr>
                <p:cNvPicPr>
                  <a:picLocks noChangeAspect="1"/>
                </p:cNvPicPr>
                <p:nvPr/>
              </p:nvPicPr>
              <p:blipFill>
                <a:blip r:embed="rId10"/>
                <a:stretch>
                  <a:fillRect/>
                </a:stretch>
              </p:blipFill>
              <p:spPr>
                <a:xfrm>
                  <a:off x="576870" y="743737"/>
                  <a:ext cx="415590" cy="415590"/>
                </a:xfrm>
                <a:prstGeom prst="rect">
                  <a:avLst/>
                </a:prstGeom>
              </p:spPr>
            </p:pic>
            <p:pic>
              <p:nvPicPr>
                <p:cNvPr id="46" name="圖片 45">
                  <a:extLst>
                    <a:ext uri="{FF2B5EF4-FFF2-40B4-BE49-F238E27FC236}">
                      <a16:creationId xmlns:a16="http://schemas.microsoft.com/office/drawing/2014/main" id="{2732B9CE-D599-4347-9B4E-A8FF3A42286A}"/>
                    </a:ext>
                  </a:extLst>
                </p:cNvPr>
                <p:cNvPicPr>
                  <a:picLocks noChangeAspect="1"/>
                </p:cNvPicPr>
                <p:nvPr/>
              </p:nvPicPr>
              <p:blipFill>
                <a:blip r:embed="rId11"/>
                <a:stretch>
                  <a:fillRect/>
                </a:stretch>
              </p:blipFill>
              <p:spPr>
                <a:xfrm>
                  <a:off x="1087889" y="93102"/>
                  <a:ext cx="415591" cy="415591"/>
                </a:xfrm>
                <a:prstGeom prst="rect">
                  <a:avLst/>
                </a:prstGeom>
              </p:spPr>
            </p:pic>
            <p:pic>
              <p:nvPicPr>
                <p:cNvPr id="48" name="圖片 47">
                  <a:extLst>
                    <a:ext uri="{FF2B5EF4-FFF2-40B4-BE49-F238E27FC236}">
                      <a16:creationId xmlns:a16="http://schemas.microsoft.com/office/drawing/2014/main" id="{09C1CE31-3551-114F-BD3B-B5185BB3599B}"/>
                    </a:ext>
                  </a:extLst>
                </p:cNvPr>
                <p:cNvPicPr>
                  <a:picLocks noChangeAspect="1"/>
                </p:cNvPicPr>
                <p:nvPr/>
              </p:nvPicPr>
              <p:blipFill>
                <a:blip r:embed="rId12"/>
                <a:stretch>
                  <a:fillRect/>
                </a:stretch>
              </p:blipFill>
              <p:spPr>
                <a:xfrm>
                  <a:off x="1600099" y="743737"/>
                  <a:ext cx="415592" cy="415592"/>
                </a:xfrm>
                <a:prstGeom prst="rect">
                  <a:avLst/>
                </a:prstGeom>
              </p:spPr>
            </p:pic>
            <p:cxnSp>
              <p:nvCxnSpPr>
                <p:cNvPr id="54" name="直線箭頭接點 53">
                  <a:extLst>
                    <a:ext uri="{FF2B5EF4-FFF2-40B4-BE49-F238E27FC236}">
                      <a16:creationId xmlns:a16="http://schemas.microsoft.com/office/drawing/2014/main" id="{85B960DF-38D6-244A-BB5C-1A3498868E96}"/>
                    </a:ext>
                  </a:extLst>
                </p:cNvPr>
                <p:cNvCxnSpPr>
                  <a:cxnSpLocks/>
                </p:cNvCxnSpPr>
                <p:nvPr/>
              </p:nvCxnSpPr>
              <p:spPr>
                <a:xfrm>
                  <a:off x="1516306" y="401597"/>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64910B96-2727-2044-ADB7-A1014C9BA6DE}"/>
                    </a:ext>
                  </a:extLst>
                </p:cNvPr>
                <p:cNvCxnSpPr>
                  <a:cxnSpLocks/>
                </p:cNvCxnSpPr>
                <p:nvPr/>
              </p:nvCxnSpPr>
              <p:spPr>
                <a:xfrm>
                  <a:off x="1097675" y="1027492"/>
                  <a:ext cx="359851" cy="1734"/>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線箭頭接點 96">
                  <a:extLst>
                    <a:ext uri="{FF2B5EF4-FFF2-40B4-BE49-F238E27FC236}">
                      <a16:creationId xmlns:a16="http://schemas.microsoft.com/office/drawing/2014/main" id="{80C0F179-C7BF-BE42-907D-9F12B52D0A0D}"/>
                    </a:ext>
                  </a:extLst>
                </p:cNvPr>
                <p:cNvCxnSpPr>
                  <a:cxnSpLocks/>
                </p:cNvCxnSpPr>
                <p:nvPr/>
              </p:nvCxnSpPr>
              <p:spPr>
                <a:xfrm flipH="1">
                  <a:off x="825178" y="400839"/>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C9B380C0-F699-8141-A16D-2E5BC5735C56}"/>
                    </a:ext>
                  </a:extLst>
                </p:cNvPr>
                <p:cNvSpPr txBox="1"/>
                <p:nvPr/>
              </p:nvSpPr>
              <p:spPr>
                <a:xfrm>
                  <a:off x="780895" y="1113930"/>
                  <a:ext cx="1016625" cy="276999"/>
                </a:xfrm>
                <a:prstGeom prst="rect">
                  <a:avLst/>
                </a:prstGeom>
                <a:noFill/>
              </p:spPr>
              <p:txBody>
                <a:bodyPr wrap="none" rtlCol="0">
                  <a:spAutoFit/>
                </a:bodyPr>
                <a:lstStyle/>
                <a:p>
                  <a:r>
                    <a:rPr kumimoji="1" lang="en-US" altLang="zh-TW" sz="1200" dirty="0">
                      <a:solidFill>
                        <a:schemeClr val="tx1">
                          <a:lumMod val="65000"/>
                          <a:lumOff val="35000"/>
                        </a:schemeClr>
                      </a:solidFill>
                      <a:latin typeface="Times New Roman" panose="02020603050405020304" pitchFamily="18" charset="0"/>
                      <a:cs typeface="Times New Roman" panose="02020603050405020304" pitchFamily="18" charset="0"/>
                    </a:rPr>
                    <a:t>(Transaction)</a:t>
                  </a:r>
                  <a:endParaRPr kumimoji="1" lang="zh-TW"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74" name="圖片 73">
                  <a:extLst>
                    <a:ext uri="{FF2B5EF4-FFF2-40B4-BE49-F238E27FC236}">
                      <a16:creationId xmlns:a16="http://schemas.microsoft.com/office/drawing/2014/main" id="{A5E1AF10-783C-564C-85DD-4833E90049F4}"/>
                    </a:ext>
                  </a:extLst>
                </p:cNvPr>
                <p:cNvPicPr>
                  <a:picLocks noChangeAspect="1"/>
                </p:cNvPicPr>
                <p:nvPr/>
              </p:nvPicPr>
              <p:blipFill>
                <a:blip r:embed="rId13"/>
                <a:stretch>
                  <a:fillRect/>
                </a:stretch>
              </p:blipFill>
              <p:spPr>
                <a:xfrm>
                  <a:off x="1681312" y="363895"/>
                  <a:ext cx="203200" cy="203200"/>
                </a:xfrm>
                <a:prstGeom prst="rect">
                  <a:avLst/>
                </a:prstGeom>
              </p:spPr>
            </p:pic>
            <p:pic>
              <p:nvPicPr>
                <p:cNvPr id="77" name="圖片 76">
                  <a:extLst>
                    <a:ext uri="{FF2B5EF4-FFF2-40B4-BE49-F238E27FC236}">
                      <a16:creationId xmlns:a16="http://schemas.microsoft.com/office/drawing/2014/main" id="{C7BD3A74-1074-A44D-91E1-E4F02CE42E47}"/>
                    </a:ext>
                  </a:extLst>
                </p:cNvPr>
                <p:cNvPicPr>
                  <a:picLocks noChangeAspect="1"/>
                </p:cNvPicPr>
                <p:nvPr/>
              </p:nvPicPr>
              <p:blipFill>
                <a:blip r:embed="rId14"/>
                <a:stretch>
                  <a:fillRect/>
                </a:stretch>
              </p:blipFill>
              <p:spPr>
                <a:xfrm>
                  <a:off x="1192707" y="817856"/>
                  <a:ext cx="177800" cy="177800"/>
                </a:xfrm>
                <a:prstGeom prst="rect">
                  <a:avLst/>
                </a:prstGeom>
              </p:spPr>
            </p:pic>
            <p:pic>
              <p:nvPicPr>
                <p:cNvPr id="94" name="圖片 93">
                  <a:extLst>
                    <a:ext uri="{FF2B5EF4-FFF2-40B4-BE49-F238E27FC236}">
                      <a16:creationId xmlns:a16="http://schemas.microsoft.com/office/drawing/2014/main" id="{C32FCDD0-FD54-DD41-ACDB-E9542318F0B2}"/>
                    </a:ext>
                  </a:extLst>
                </p:cNvPr>
                <p:cNvPicPr>
                  <a:picLocks noChangeAspect="1"/>
                </p:cNvPicPr>
                <p:nvPr/>
              </p:nvPicPr>
              <p:blipFill>
                <a:blip r:embed="rId15"/>
                <a:stretch>
                  <a:fillRect/>
                </a:stretch>
              </p:blipFill>
              <p:spPr>
                <a:xfrm>
                  <a:off x="700315" y="363895"/>
                  <a:ext cx="203200" cy="203200"/>
                </a:xfrm>
                <a:prstGeom prst="rect">
                  <a:avLst/>
                </a:prstGeom>
              </p:spPr>
            </p:pic>
          </p:grpSp>
          <p:sp>
            <p:nvSpPr>
              <p:cNvPr id="100" name="文字方塊 99">
                <a:extLst>
                  <a:ext uri="{FF2B5EF4-FFF2-40B4-BE49-F238E27FC236}">
                    <a16:creationId xmlns:a16="http://schemas.microsoft.com/office/drawing/2014/main" id="{E1F6DB1B-6864-A64C-B681-45BAFDDE950F}"/>
                  </a:ext>
                </a:extLst>
              </p:cNvPr>
              <p:cNvSpPr txBox="1"/>
              <p:nvPr/>
            </p:nvSpPr>
            <p:spPr>
              <a:xfrm>
                <a:off x="938006" y="1346769"/>
                <a:ext cx="675185"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grpSp>
      <p:cxnSp>
        <p:nvCxnSpPr>
          <p:cNvPr id="4" name="直線單箭頭接點 3"/>
          <p:cNvCxnSpPr/>
          <p:nvPr/>
        </p:nvCxnSpPr>
        <p:spPr>
          <a:xfrm flipH="1">
            <a:off x="5894962" y="1307558"/>
            <a:ext cx="807395" cy="2223073"/>
          </a:xfrm>
          <a:prstGeom prst="straightConnector1">
            <a:avLst/>
          </a:prstGeom>
          <a:ln w="3175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6" name="直線單箭頭接點 75"/>
          <p:cNvCxnSpPr/>
          <p:nvPr/>
        </p:nvCxnSpPr>
        <p:spPr>
          <a:xfrm flipV="1">
            <a:off x="5754165" y="1307558"/>
            <a:ext cx="814457" cy="2196150"/>
          </a:xfrm>
          <a:prstGeom prst="straightConnector1">
            <a:avLst/>
          </a:prstGeom>
          <a:ln w="3175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sp>
        <p:nvSpPr>
          <p:cNvPr id="92" name="文字方塊 91">
            <a:extLst>
              <a:ext uri="{FF2B5EF4-FFF2-40B4-BE49-F238E27FC236}">
                <a16:creationId xmlns:a16="http://schemas.microsoft.com/office/drawing/2014/main" id="{E6D06312-65DD-B745-95AB-70E1C6BBEAC1}"/>
              </a:ext>
            </a:extLst>
          </p:cNvPr>
          <p:cNvSpPr txBox="1"/>
          <p:nvPr/>
        </p:nvSpPr>
        <p:spPr>
          <a:xfrm>
            <a:off x="5545438" y="2085636"/>
            <a:ext cx="673582" cy="307777"/>
          </a:xfrm>
          <a:prstGeom prst="rect">
            <a:avLst/>
          </a:prstGeom>
          <a:noFill/>
        </p:spPr>
        <p:txBody>
          <a:bodyPr wrap="none" rtlCol="0">
            <a:spAutoFit/>
          </a:bodyPr>
          <a:lstStyle/>
          <a:p>
            <a:r>
              <a:rPr kumimoji="1" lang="en-US" altLang="zh-TW" b="1" dirty="0">
                <a:solidFill>
                  <a:srgbClr val="FFC000"/>
                </a:solidFill>
                <a:latin typeface="Times New Roman" panose="02020603050405020304" pitchFamily="18" charset="0"/>
                <a:cs typeface="Times New Roman" panose="02020603050405020304" pitchFamily="18" charset="0"/>
              </a:rPr>
              <a:t>Query</a:t>
            </a:r>
            <a:endParaRPr kumimoji="1" lang="zh-TW" altLang="en-US"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2272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11" name="投影片編號版面配置區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23</a:t>
            </a:fld>
            <a:endParaRPr lang="zh-TW" altLang="en-US"/>
          </a:p>
        </p:txBody>
      </p:sp>
      <p:sp>
        <p:nvSpPr>
          <p:cNvPr id="2" name="文字方塊 1">
            <a:extLst>
              <a:ext uri="{FF2B5EF4-FFF2-40B4-BE49-F238E27FC236}">
                <a16:creationId xmlns:a16="http://schemas.microsoft.com/office/drawing/2014/main" id="{F582175A-9F84-B745-806B-F7E624D89A48}"/>
              </a:ext>
            </a:extLst>
          </p:cNvPr>
          <p:cNvSpPr txBox="1"/>
          <p:nvPr/>
        </p:nvSpPr>
        <p:spPr>
          <a:xfrm>
            <a:off x="2805953" y="2263973"/>
            <a:ext cx="3532094" cy="307777"/>
          </a:xfrm>
          <a:prstGeom prst="rect">
            <a:avLst/>
          </a:prstGeom>
          <a:noFill/>
        </p:spPr>
        <p:txBody>
          <a:bodyPr wrap="square" rtlCol="0">
            <a:spAutoFit/>
          </a:bodyPr>
          <a:lstStyle/>
          <a:p>
            <a:r>
              <a:rPr kumimoji="1" lang="zh-TW" altLang="en-US" dirty="0"/>
              <a:t>節點</a:t>
            </a:r>
            <a:r>
              <a:rPr kumimoji="1" lang="en-US" altLang="zh-TW" dirty="0"/>
              <a:t>private chain AWS</a:t>
            </a:r>
            <a:r>
              <a:rPr kumimoji="1" lang="zh-TW" altLang="en-US" dirty="0"/>
              <a:t>環境設定</a:t>
            </a:r>
          </a:p>
        </p:txBody>
      </p:sp>
    </p:spTree>
    <p:extLst>
      <p:ext uri="{BB962C8B-B14F-4D97-AF65-F5344CB8AC3E}">
        <p14:creationId xmlns:p14="http://schemas.microsoft.com/office/powerpoint/2010/main" val="3170994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11" name="投影片編號版面配置區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24</a:t>
            </a:fld>
            <a:endParaRPr lang="zh-TW" altLang="en-US"/>
          </a:p>
        </p:txBody>
      </p:sp>
      <p:grpSp>
        <p:nvGrpSpPr>
          <p:cNvPr id="49" name="群組 48"/>
          <p:cNvGrpSpPr/>
          <p:nvPr/>
        </p:nvGrpSpPr>
        <p:grpSpPr>
          <a:xfrm>
            <a:off x="365065" y="0"/>
            <a:ext cx="8413870" cy="5143500"/>
            <a:chOff x="365065" y="0"/>
            <a:chExt cx="8413870" cy="5143500"/>
          </a:xfrm>
        </p:grpSpPr>
        <p:grpSp>
          <p:nvGrpSpPr>
            <p:cNvPr id="20" name="群組 19"/>
            <p:cNvGrpSpPr/>
            <p:nvPr/>
          </p:nvGrpSpPr>
          <p:grpSpPr>
            <a:xfrm>
              <a:off x="437779" y="3503708"/>
              <a:ext cx="1299974" cy="1628157"/>
              <a:chOff x="437779" y="3503708"/>
              <a:chExt cx="1299974" cy="1628157"/>
            </a:xfrm>
          </p:grpSpPr>
          <p:pic>
            <p:nvPicPr>
              <p:cNvPr id="5" name="圖片 4">
                <a:extLst>
                  <a:ext uri="{FF2B5EF4-FFF2-40B4-BE49-F238E27FC236}">
                    <a16:creationId xmlns:a16="http://schemas.microsoft.com/office/drawing/2014/main" id="{2346D825-27BB-CD41-AB6D-C9CABF634822}"/>
                  </a:ext>
                </a:extLst>
              </p:cNvPr>
              <p:cNvPicPr>
                <a:picLocks noChangeAspect="1"/>
              </p:cNvPicPr>
              <p:nvPr/>
            </p:nvPicPr>
            <p:blipFill>
              <a:blip r:embed="rId3"/>
              <a:stretch>
                <a:fillRect/>
              </a:stretch>
            </p:blipFill>
            <p:spPr>
              <a:xfrm>
                <a:off x="437779" y="3503708"/>
                <a:ext cx="1286267" cy="1286267"/>
              </a:xfrm>
              <a:prstGeom prst="rect">
                <a:avLst/>
              </a:prstGeom>
            </p:spPr>
          </p:pic>
          <p:sp>
            <p:nvSpPr>
              <p:cNvPr id="7" name="文字方塊 6">
                <a:extLst>
                  <a:ext uri="{FF2B5EF4-FFF2-40B4-BE49-F238E27FC236}">
                    <a16:creationId xmlns:a16="http://schemas.microsoft.com/office/drawing/2014/main" id="{FD1A86D9-5F23-3845-915D-F84AE6238E8D}"/>
                  </a:ext>
                </a:extLst>
              </p:cNvPr>
              <p:cNvSpPr txBox="1"/>
              <p:nvPr/>
            </p:nvSpPr>
            <p:spPr>
              <a:xfrm>
                <a:off x="450221" y="4793311"/>
                <a:ext cx="1287532"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Time Oracle</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47" name="群組 46"/>
            <p:cNvGrpSpPr/>
            <p:nvPr/>
          </p:nvGrpSpPr>
          <p:grpSpPr>
            <a:xfrm>
              <a:off x="365065" y="0"/>
              <a:ext cx="8413870" cy="5143500"/>
              <a:chOff x="365065" y="0"/>
              <a:chExt cx="8413870" cy="5143500"/>
            </a:xfrm>
          </p:grpSpPr>
          <p:grpSp>
            <p:nvGrpSpPr>
              <p:cNvPr id="26" name="群組 25"/>
              <p:cNvGrpSpPr/>
              <p:nvPr/>
            </p:nvGrpSpPr>
            <p:grpSpPr>
              <a:xfrm>
                <a:off x="6310411" y="3474207"/>
                <a:ext cx="2468524" cy="1669293"/>
                <a:chOff x="6310411" y="3474207"/>
                <a:chExt cx="2468524" cy="1669293"/>
              </a:xfrm>
            </p:grpSpPr>
            <p:grpSp>
              <p:nvGrpSpPr>
                <p:cNvPr id="24" name="群組 23"/>
                <p:cNvGrpSpPr/>
                <p:nvPr/>
              </p:nvGrpSpPr>
              <p:grpSpPr>
                <a:xfrm>
                  <a:off x="6923493" y="3474207"/>
                  <a:ext cx="1242361" cy="1312657"/>
                  <a:chOff x="6923493" y="3474207"/>
                  <a:chExt cx="1242361" cy="1312657"/>
                </a:xfrm>
              </p:grpSpPr>
              <p:pic>
                <p:nvPicPr>
                  <p:cNvPr id="12" name="圖片 11">
                    <a:extLst>
                      <a:ext uri="{FF2B5EF4-FFF2-40B4-BE49-F238E27FC236}">
                        <a16:creationId xmlns:a16="http://schemas.microsoft.com/office/drawing/2014/main" id="{938997C6-82B2-084E-8016-E89EB28A04F4}"/>
                      </a:ext>
                    </a:extLst>
                  </p:cNvPr>
                  <p:cNvPicPr>
                    <a:picLocks noChangeAspect="1"/>
                  </p:cNvPicPr>
                  <p:nvPr/>
                </p:nvPicPr>
                <p:blipFill>
                  <a:blip r:embed="rId4"/>
                  <a:stretch>
                    <a:fillRect/>
                  </a:stretch>
                </p:blipFill>
                <p:spPr>
                  <a:xfrm>
                    <a:off x="7491974" y="3562105"/>
                    <a:ext cx="408661" cy="431784"/>
                  </a:xfrm>
                  <a:prstGeom prst="rect">
                    <a:avLst/>
                  </a:prstGeom>
                </p:spPr>
              </p:pic>
              <p:pic>
                <p:nvPicPr>
                  <p:cNvPr id="15" name="圖片 14">
                    <a:extLst>
                      <a:ext uri="{FF2B5EF4-FFF2-40B4-BE49-F238E27FC236}">
                        <a16:creationId xmlns:a16="http://schemas.microsoft.com/office/drawing/2014/main" id="{D54A8DC0-D0A5-AC4D-8B96-48EE8FA5D921}"/>
                      </a:ext>
                    </a:extLst>
                  </p:cNvPr>
                  <p:cNvPicPr>
                    <a:picLocks noChangeAspect="1"/>
                  </p:cNvPicPr>
                  <p:nvPr/>
                </p:nvPicPr>
                <p:blipFill>
                  <a:blip r:embed="rId4"/>
                  <a:stretch>
                    <a:fillRect/>
                  </a:stretch>
                </p:blipFill>
                <p:spPr>
                  <a:xfrm>
                    <a:off x="7041283" y="3641807"/>
                    <a:ext cx="408661" cy="431784"/>
                  </a:xfrm>
                  <a:prstGeom prst="rect">
                    <a:avLst/>
                  </a:prstGeom>
                </p:spPr>
              </p:pic>
              <p:pic>
                <p:nvPicPr>
                  <p:cNvPr id="16" name="圖片 15">
                    <a:extLst>
                      <a:ext uri="{FF2B5EF4-FFF2-40B4-BE49-F238E27FC236}">
                        <a16:creationId xmlns:a16="http://schemas.microsoft.com/office/drawing/2014/main" id="{58194E3F-CA79-9D41-BA32-9F1EE4D2D81C}"/>
                      </a:ext>
                    </a:extLst>
                  </p:cNvPr>
                  <p:cNvPicPr>
                    <a:picLocks noChangeAspect="1"/>
                  </p:cNvPicPr>
                  <p:nvPr/>
                </p:nvPicPr>
                <p:blipFill>
                  <a:blip r:embed="rId4"/>
                  <a:stretch>
                    <a:fillRect/>
                  </a:stretch>
                </p:blipFill>
                <p:spPr>
                  <a:xfrm>
                    <a:off x="7298312" y="3935671"/>
                    <a:ext cx="408661" cy="431784"/>
                  </a:xfrm>
                  <a:prstGeom prst="rect">
                    <a:avLst/>
                  </a:prstGeom>
                </p:spPr>
              </p:pic>
              <p:pic>
                <p:nvPicPr>
                  <p:cNvPr id="17" name="圖片 16">
                    <a:extLst>
                      <a:ext uri="{FF2B5EF4-FFF2-40B4-BE49-F238E27FC236}">
                        <a16:creationId xmlns:a16="http://schemas.microsoft.com/office/drawing/2014/main" id="{CB290029-C5A3-994F-9CD7-727764D603A7}"/>
                      </a:ext>
                    </a:extLst>
                  </p:cNvPr>
                  <p:cNvPicPr>
                    <a:picLocks noChangeAspect="1"/>
                  </p:cNvPicPr>
                  <p:nvPr/>
                </p:nvPicPr>
                <p:blipFill>
                  <a:blip r:embed="rId4"/>
                  <a:stretch>
                    <a:fillRect/>
                  </a:stretch>
                </p:blipFill>
                <p:spPr>
                  <a:xfrm>
                    <a:off x="7734387" y="3950929"/>
                    <a:ext cx="408661" cy="431784"/>
                  </a:xfrm>
                  <a:prstGeom prst="rect">
                    <a:avLst/>
                  </a:prstGeom>
                </p:spPr>
              </p:pic>
              <p:pic>
                <p:nvPicPr>
                  <p:cNvPr id="18" name="圖片 17">
                    <a:extLst>
                      <a:ext uri="{FF2B5EF4-FFF2-40B4-BE49-F238E27FC236}">
                        <a16:creationId xmlns:a16="http://schemas.microsoft.com/office/drawing/2014/main" id="{1DF50B16-DDA2-DA4E-B8FB-6BDD8CA06604}"/>
                      </a:ext>
                    </a:extLst>
                  </p:cNvPr>
                  <p:cNvPicPr>
                    <a:picLocks noChangeAspect="1"/>
                  </p:cNvPicPr>
                  <p:nvPr/>
                </p:nvPicPr>
                <p:blipFill>
                  <a:blip r:embed="rId4"/>
                  <a:stretch>
                    <a:fillRect/>
                  </a:stretch>
                </p:blipFill>
                <p:spPr>
                  <a:xfrm>
                    <a:off x="7487306" y="4309237"/>
                    <a:ext cx="408661" cy="431784"/>
                  </a:xfrm>
                  <a:prstGeom prst="rect">
                    <a:avLst/>
                  </a:prstGeom>
                </p:spPr>
              </p:pic>
              <p:pic>
                <p:nvPicPr>
                  <p:cNvPr id="19" name="圖片 18">
                    <a:extLst>
                      <a:ext uri="{FF2B5EF4-FFF2-40B4-BE49-F238E27FC236}">
                        <a16:creationId xmlns:a16="http://schemas.microsoft.com/office/drawing/2014/main" id="{ED1CC111-6439-E648-9EAF-106F4410DF2B}"/>
                      </a:ext>
                    </a:extLst>
                  </p:cNvPr>
                  <p:cNvPicPr>
                    <a:picLocks noChangeAspect="1"/>
                  </p:cNvPicPr>
                  <p:nvPr/>
                </p:nvPicPr>
                <p:blipFill>
                  <a:blip r:embed="rId4"/>
                  <a:stretch>
                    <a:fillRect/>
                  </a:stretch>
                </p:blipFill>
                <p:spPr>
                  <a:xfrm>
                    <a:off x="7051951" y="4239629"/>
                    <a:ext cx="408661" cy="431784"/>
                  </a:xfrm>
                  <a:prstGeom prst="rect">
                    <a:avLst/>
                  </a:prstGeom>
                </p:spPr>
              </p:pic>
              <p:sp>
                <p:nvSpPr>
                  <p:cNvPr id="13" name="橢圓 12">
                    <a:extLst>
                      <a:ext uri="{FF2B5EF4-FFF2-40B4-BE49-F238E27FC236}">
                        <a16:creationId xmlns:a16="http://schemas.microsoft.com/office/drawing/2014/main" id="{0DB1E62A-9064-C34E-863A-DC0345BAA214}"/>
                      </a:ext>
                    </a:extLst>
                  </p:cNvPr>
                  <p:cNvSpPr/>
                  <p:nvPr/>
                </p:nvSpPr>
                <p:spPr>
                  <a:xfrm>
                    <a:off x="6923493" y="3474207"/>
                    <a:ext cx="1242361" cy="1312657"/>
                  </a:xfrm>
                  <a:prstGeom prst="ellipse">
                    <a:avLst/>
                  </a:prstGeom>
                  <a:noFill/>
                  <a:ln w="38100">
                    <a:solidFill>
                      <a:schemeClr val="accent5">
                        <a:lumMod val="60000"/>
                        <a:lumOff val="4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grpSp>
            <p:sp>
              <p:nvSpPr>
                <p:cNvPr id="14" name="文字方塊 13">
                  <a:extLst>
                    <a:ext uri="{FF2B5EF4-FFF2-40B4-BE49-F238E27FC236}">
                      <a16:creationId xmlns:a16="http://schemas.microsoft.com/office/drawing/2014/main" id="{80F1AF33-2A48-2B44-BB19-15FB8B46E40F}"/>
                    </a:ext>
                  </a:extLst>
                </p:cNvPr>
                <p:cNvSpPr txBox="1"/>
                <p:nvPr/>
              </p:nvSpPr>
              <p:spPr>
                <a:xfrm>
                  <a:off x="6310411" y="4804946"/>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Private Net</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27" name="群組 26"/>
              <p:cNvGrpSpPr/>
              <p:nvPr/>
            </p:nvGrpSpPr>
            <p:grpSpPr>
              <a:xfrm>
                <a:off x="2348581" y="66477"/>
                <a:ext cx="2468524" cy="1625369"/>
                <a:chOff x="2348581" y="66477"/>
                <a:chExt cx="2468524" cy="1625369"/>
              </a:xfrm>
            </p:grpSpPr>
            <p:sp>
              <p:nvSpPr>
                <p:cNvPr id="31" name="橢圓 30">
                  <a:extLst>
                    <a:ext uri="{FF2B5EF4-FFF2-40B4-BE49-F238E27FC236}">
                      <a16:creationId xmlns:a16="http://schemas.microsoft.com/office/drawing/2014/main" id="{F933A544-EABC-E643-907B-D6B1F93B4A63}"/>
                    </a:ext>
                  </a:extLst>
                </p:cNvPr>
                <p:cNvSpPr/>
                <p:nvPr/>
              </p:nvSpPr>
              <p:spPr>
                <a:xfrm>
                  <a:off x="2977149" y="66477"/>
                  <a:ext cx="1242361" cy="1312657"/>
                </a:xfrm>
                <a:prstGeom prst="ellipse">
                  <a:avLst/>
                </a:prstGeom>
                <a:noFill/>
                <a:ln w="3810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sp>
              <p:nvSpPr>
                <p:cNvPr id="32" name="文字方塊 31">
                  <a:extLst>
                    <a:ext uri="{FF2B5EF4-FFF2-40B4-BE49-F238E27FC236}">
                      <a16:creationId xmlns:a16="http://schemas.microsoft.com/office/drawing/2014/main" id="{CF4309E4-0AA6-474F-A373-7827CD634AE6}"/>
                    </a:ext>
                  </a:extLst>
                </p:cNvPr>
                <p:cNvSpPr txBox="1"/>
                <p:nvPr/>
              </p:nvSpPr>
              <p:spPr>
                <a:xfrm>
                  <a:off x="2348581" y="1353292"/>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Main Net</a:t>
                  </a:r>
                  <a:endParaRPr kumimoji="1" lang="zh-TW" altLang="en-US" sz="1600" b="1" dirty="0">
                    <a:latin typeface="Times New Roman" panose="02020603050405020304" pitchFamily="18" charset="0"/>
                    <a:cs typeface="Times New Roman" panose="02020603050405020304" pitchFamily="18" charset="0"/>
                  </a:endParaRPr>
                </a:p>
              </p:txBody>
            </p:sp>
            <p:pic>
              <p:nvPicPr>
                <p:cNvPr id="34" name="圖片 33">
                  <a:extLst>
                    <a:ext uri="{FF2B5EF4-FFF2-40B4-BE49-F238E27FC236}">
                      <a16:creationId xmlns:a16="http://schemas.microsoft.com/office/drawing/2014/main" id="{DE53AC56-00C4-D44D-BAC5-E67E5438CD4F}"/>
                    </a:ext>
                  </a:extLst>
                </p:cNvPr>
                <p:cNvPicPr>
                  <a:picLocks noChangeAspect="1"/>
                </p:cNvPicPr>
                <p:nvPr/>
              </p:nvPicPr>
              <p:blipFill>
                <a:blip r:embed="rId5"/>
                <a:stretch>
                  <a:fillRect/>
                </a:stretch>
              </p:blipFill>
              <p:spPr>
                <a:xfrm>
                  <a:off x="3566832" y="175759"/>
                  <a:ext cx="410400" cy="410400"/>
                </a:xfrm>
                <a:prstGeom prst="rect">
                  <a:avLst/>
                </a:prstGeom>
              </p:spPr>
            </p:pic>
            <p:pic>
              <p:nvPicPr>
                <p:cNvPr id="37" name="圖片 36">
                  <a:extLst>
                    <a:ext uri="{FF2B5EF4-FFF2-40B4-BE49-F238E27FC236}">
                      <a16:creationId xmlns:a16="http://schemas.microsoft.com/office/drawing/2014/main" id="{3B0788D3-27F2-1443-95F0-1749C6D918EE}"/>
                    </a:ext>
                  </a:extLst>
                </p:cNvPr>
                <p:cNvPicPr>
                  <a:picLocks noChangeAspect="1"/>
                </p:cNvPicPr>
                <p:nvPr/>
              </p:nvPicPr>
              <p:blipFill>
                <a:blip r:embed="rId5"/>
                <a:stretch>
                  <a:fillRect/>
                </a:stretch>
              </p:blipFill>
              <p:spPr>
                <a:xfrm>
                  <a:off x="3057311" y="286335"/>
                  <a:ext cx="410400" cy="410400"/>
                </a:xfrm>
                <a:prstGeom prst="rect">
                  <a:avLst/>
                </a:prstGeom>
              </p:spPr>
            </p:pic>
            <p:pic>
              <p:nvPicPr>
                <p:cNvPr id="38" name="圖片 37">
                  <a:extLst>
                    <a:ext uri="{FF2B5EF4-FFF2-40B4-BE49-F238E27FC236}">
                      <a16:creationId xmlns:a16="http://schemas.microsoft.com/office/drawing/2014/main" id="{77005CDB-2433-B549-A44E-7F3CA5683DF1}"/>
                    </a:ext>
                  </a:extLst>
                </p:cNvPr>
                <p:cNvPicPr>
                  <a:picLocks noChangeAspect="1"/>
                </p:cNvPicPr>
                <p:nvPr/>
              </p:nvPicPr>
              <p:blipFill>
                <a:blip r:embed="rId5"/>
                <a:stretch>
                  <a:fillRect/>
                </a:stretch>
              </p:blipFill>
              <p:spPr>
                <a:xfrm>
                  <a:off x="3377643" y="503334"/>
                  <a:ext cx="410400" cy="410400"/>
                </a:xfrm>
                <a:prstGeom prst="rect">
                  <a:avLst/>
                </a:prstGeom>
              </p:spPr>
            </p:pic>
            <p:pic>
              <p:nvPicPr>
                <p:cNvPr id="39" name="圖片 38">
                  <a:extLst>
                    <a:ext uri="{FF2B5EF4-FFF2-40B4-BE49-F238E27FC236}">
                      <a16:creationId xmlns:a16="http://schemas.microsoft.com/office/drawing/2014/main" id="{E8600AB5-04C5-1C4D-89AD-AF38C0E54270}"/>
                    </a:ext>
                  </a:extLst>
                </p:cNvPr>
                <p:cNvPicPr>
                  <a:picLocks noChangeAspect="1"/>
                </p:cNvPicPr>
                <p:nvPr/>
              </p:nvPicPr>
              <p:blipFill>
                <a:blip r:embed="rId5"/>
                <a:stretch>
                  <a:fillRect/>
                </a:stretch>
              </p:blipFill>
              <p:spPr>
                <a:xfrm>
                  <a:off x="3809466" y="577822"/>
                  <a:ext cx="410400" cy="410400"/>
                </a:xfrm>
                <a:prstGeom prst="rect">
                  <a:avLst/>
                </a:prstGeom>
              </p:spPr>
            </p:pic>
            <p:pic>
              <p:nvPicPr>
                <p:cNvPr id="40" name="圖片 39">
                  <a:extLst>
                    <a:ext uri="{FF2B5EF4-FFF2-40B4-BE49-F238E27FC236}">
                      <a16:creationId xmlns:a16="http://schemas.microsoft.com/office/drawing/2014/main" id="{B778DEB5-1632-AB41-B7E6-83D333B2CCFF}"/>
                    </a:ext>
                  </a:extLst>
                </p:cNvPr>
                <p:cNvPicPr>
                  <a:picLocks noChangeAspect="1"/>
                </p:cNvPicPr>
                <p:nvPr/>
              </p:nvPicPr>
              <p:blipFill>
                <a:blip r:embed="rId5"/>
                <a:stretch>
                  <a:fillRect/>
                </a:stretch>
              </p:blipFill>
              <p:spPr>
                <a:xfrm>
                  <a:off x="3148051" y="814108"/>
                  <a:ext cx="410400" cy="410400"/>
                </a:xfrm>
                <a:prstGeom prst="rect">
                  <a:avLst/>
                </a:prstGeom>
              </p:spPr>
            </p:pic>
            <p:pic>
              <p:nvPicPr>
                <p:cNvPr id="41" name="圖片 40">
                  <a:extLst>
                    <a:ext uri="{FF2B5EF4-FFF2-40B4-BE49-F238E27FC236}">
                      <a16:creationId xmlns:a16="http://schemas.microsoft.com/office/drawing/2014/main" id="{A6AE10C8-6FC5-8A41-AB69-C713099DD8BC}"/>
                    </a:ext>
                  </a:extLst>
                </p:cNvPr>
                <p:cNvPicPr>
                  <a:picLocks noChangeAspect="1"/>
                </p:cNvPicPr>
                <p:nvPr/>
              </p:nvPicPr>
              <p:blipFill>
                <a:blip r:embed="rId5"/>
                <a:stretch>
                  <a:fillRect/>
                </a:stretch>
              </p:blipFill>
              <p:spPr>
                <a:xfrm>
                  <a:off x="3559163" y="891421"/>
                  <a:ext cx="410400" cy="410400"/>
                </a:xfrm>
                <a:prstGeom prst="rect">
                  <a:avLst/>
                </a:prstGeom>
              </p:spPr>
            </p:pic>
          </p:grpSp>
          <p:pic>
            <p:nvPicPr>
              <p:cNvPr id="55" name="圖片 54">
                <a:extLst>
                  <a:ext uri="{FF2B5EF4-FFF2-40B4-BE49-F238E27FC236}">
                    <a16:creationId xmlns:a16="http://schemas.microsoft.com/office/drawing/2014/main" id="{89E75FF9-6D06-F34E-A487-C4B99C23268E}"/>
                  </a:ext>
                </a:extLst>
              </p:cNvPr>
              <p:cNvPicPr>
                <a:picLocks noChangeAspect="1"/>
              </p:cNvPicPr>
              <p:nvPr/>
            </p:nvPicPr>
            <p:blipFill>
              <a:blip r:embed="rId6"/>
              <a:stretch>
                <a:fillRect/>
              </a:stretch>
            </p:blipFill>
            <p:spPr>
              <a:xfrm>
                <a:off x="7074872" y="1965927"/>
                <a:ext cx="939597" cy="939597"/>
              </a:xfrm>
              <a:prstGeom prst="rect">
                <a:avLst/>
              </a:prstGeom>
            </p:spPr>
          </p:pic>
          <p:sp>
            <p:nvSpPr>
              <p:cNvPr id="56" name="文字方塊 55">
                <a:extLst>
                  <a:ext uri="{FF2B5EF4-FFF2-40B4-BE49-F238E27FC236}">
                    <a16:creationId xmlns:a16="http://schemas.microsoft.com/office/drawing/2014/main" id="{A680F72C-406B-5F46-A665-64848987377E}"/>
                  </a:ext>
                </a:extLst>
              </p:cNvPr>
              <p:cNvSpPr txBox="1"/>
              <p:nvPr/>
            </p:nvSpPr>
            <p:spPr>
              <a:xfrm>
                <a:off x="7160591" y="2202777"/>
                <a:ext cx="788999"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UI</a:t>
                </a:r>
                <a:endParaRPr kumimoji="1" lang="zh-TW" altLang="en-US" b="1" dirty="0">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ABD148AB-8700-C247-8F11-5FC53F59365B}"/>
                  </a:ext>
                </a:extLst>
              </p:cNvPr>
              <p:cNvSpPr txBox="1"/>
              <p:nvPr/>
            </p:nvSpPr>
            <p:spPr>
              <a:xfrm>
                <a:off x="7706973" y="1503315"/>
                <a:ext cx="82266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Monitor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2" name="直線箭頭接點 61">
                <a:extLst>
                  <a:ext uri="{FF2B5EF4-FFF2-40B4-BE49-F238E27FC236}">
                    <a16:creationId xmlns:a16="http://schemas.microsoft.com/office/drawing/2014/main" id="{25B45ADB-741C-AE40-ABF8-1B2592A74BAF}"/>
                  </a:ext>
                </a:extLst>
              </p:cNvPr>
              <p:cNvCxnSpPr>
                <a:cxnSpLocks/>
              </p:cNvCxnSpPr>
              <p:nvPr/>
            </p:nvCxnSpPr>
            <p:spPr>
              <a:xfrm flipV="1">
                <a:off x="7642294" y="2857884"/>
                <a:ext cx="1" cy="49331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E6D06312-65DD-B745-95AB-70E1C6BBEAC1}"/>
                  </a:ext>
                </a:extLst>
              </p:cNvPr>
              <p:cNvSpPr txBox="1"/>
              <p:nvPr/>
            </p:nvSpPr>
            <p:spPr>
              <a:xfrm>
                <a:off x="7719236" y="2938980"/>
                <a:ext cx="673582"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Query</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7" name="直線箭頭接點 66">
                <a:extLst>
                  <a:ext uri="{FF2B5EF4-FFF2-40B4-BE49-F238E27FC236}">
                    <a16:creationId xmlns:a16="http://schemas.microsoft.com/office/drawing/2014/main" id="{7245CC2A-B0B7-7940-A369-FC7AF3BF3C42}"/>
                  </a:ext>
                </a:extLst>
              </p:cNvPr>
              <p:cNvCxnSpPr>
                <a:cxnSpLocks/>
              </p:cNvCxnSpPr>
              <p:nvPr/>
            </p:nvCxnSpPr>
            <p:spPr>
              <a:xfrm flipH="1">
                <a:off x="7676025" y="1310299"/>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箭頭接點 70">
                <a:extLst>
                  <a:ext uri="{FF2B5EF4-FFF2-40B4-BE49-F238E27FC236}">
                    <a16:creationId xmlns:a16="http://schemas.microsoft.com/office/drawing/2014/main" id="{4CA8821A-B672-3C44-8F4C-908BEACB3CCB}"/>
                  </a:ext>
                </a:extLst>
              </p:cNvPr>
              <p:cNvCxnSpPr>
                <a:cxnSpLocks/>
              </p:cNvCxnSpPr>
              <p:nvPr/>
            </p:nvCxnSpPr>
            <p:spPr>
              <a:xfrm flipV="1">
                <a:off x="7458773" y="1297427"/>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群組 32"/>
              <p:cNvGrpSpPr/>
              <p:nvPr/>
            </p:nvGrpSpPr>
            <p:grpSpPr>
              <a:xfrm>
                <a:off x="4903476" y="3530631"/>
                <a:ext cx="1640193" cy="1612869"/>
                <a:chOff x="4903476" y="3530631"/>
                <a:chExt cx="1640193" cy="1612869"/>
              </a:xfrm>
            </p:grpSpPr>
            <p:grpSp>
              <p:nvGrpSpPr>
                <p:cNvPr id="28" name="群組 27"/>
                <p:cNvGrpSpPr/>
                <p:nvPr/>
              </p:nvGrpSpPr>
              <p:grpSpPr>
                <a:xfrm>
                  <a:off x="5161820" y="3530631"/>
                  <a:ext cx="1109180" cy="1156752"/>
                  <a:chOff x="5161820" y="3530631"/>
                  <a:chExt cx="1109180" cy="1156752"/>
                </a:xfrm>
              </p:grpSpPr>
              <p:pic>
                <p:nvPicPr>
                  <p:cNvPr id="75" name="圖片 74">
                    <a:extLst>
                      <a:ext uri="{FF2B5EF4-FFF2-40B4-BE49-F238E27FC236}">
                        <a16:creationId xmlns:a16="http://schemas.microsoft.com/office/drawing/2014/main" id="{268CDF6A-5460-C544-A642-7B6058B85BF4}"/>
                      </a:ext>
                    </a:extLst>
                  </p:cNvPr>
                  <p:cNvPicPr>
                    <a:picLocks noChangeAspect="1"/>
                  </p:cNvPicPr>
                  <p:nvPr/>
                </p:nvPicPr>
                <p:blipFill>
                  <a:blip r:embed="rId7"/>
                  <a:stretch>
                    <a:fillRect/>
                  </a:stretch>
                </p:blipFill>
                <p:spPr>
                  <a:xfrm>
                    <a:off x="5272541" y="4157444"/>
                    <a:ext cx="515480" cy="529939"/>
                  </a:xfrm>
                  <a:prstGeom prst="rect">
                    <a:avLst/>
                  </a:prstGeom>
                </p:spPr>
              </p:pic>
              <p:pic>
                <p:nvPicPr>
                  <p:cNvPr id="78" name="圖片 77">
                    <a:extLst>
                      <a:ext uri="{FF2B5EF4-FFF2-40B4-BE49-F238E27FC236}">
                        <a16:creationId xmlns:a16="http://schemas.microsoft.com/office/drawing/2014/main" id="{B4BEE6A5-C272-CD42-AAAB-D6C71211C75E}"/>
                      </a:ext>
                    </a:extLst>
                  </p:cNvPr>
                  <p:cNvPicPr>
                    <a:picLocks noChangeAspect="1"/>
                  </p:cNvPicPr>
                  <p:nvPr/>
                </p:nvPicPr>
                <p:blipFill>
                  <a:blip r:embed="rId8"/>
                  <a:stretch>
                    <a:fillRect/>
                  </a:stretch>
                </p:blipFill>
                <p:spPr>
                  <a:xfrm>
                    <a:off x="5161820" y="3530631"/>
                    <a:ext cx="1109180" cy="1130602"/>
                  </a:xfrm>
                  <a:prstGeom prst="rect">
                    <a:avLst/>
                  </a:prstGeom>
                </p:spPr>
              </p:pic>
            </p:grpSp>
            <p:sp>
              <p:nvSpPr>
                <p:cNvPr id="80" name="文字方塊 79">
                  <a:extLst>
                    <a:ext uri="{FF2B5EF4-FFF2-40B4-BE49-F238E27FC236}">
                      <a16:creationId xmlns:a16="http://schemas.microsoft.com/office/drawing/2014/main" id="{0D1D65EB-A120-F341-AB9D-F0B8CEC1A897}"/>
                    </a:ext>
                  </a:extLst>
                </p:cNvPr>
                <p:cNvSpPr txBox="1"/>
                <p:nvPr/>
              </p:nvSpPr>
              <p:spPr>
                <a:xfrm>
                  <a:off x="4903476" y="4620280"/>
                  <a:ext cx="1640193" cy="523220"/>
                </a:xfrm>
                <a:prstGeom prst="rect">
                  <a:avLst/>
                </a:prstGeom>
                <a:noFill/>
              </p:spPr>
              <p:txBody>
                <a:bodyPr wrap="none" rtlCol="0">
                  <a:spAutoFit/>
                </a:bodyPr>
                <a:lstStyle/>
                <a:p>
                  <a:pPr algn="ctr"/>
                  <a:r>
                    <a:rPr kumimoji="1" lang="en-US" altLang="zh-TW" b="1" dirty="0">
                      <a:latin typeface="Times New Roman" panose="02020603050405020304" pitchFamily="18" charset="0"/>
                      <a:cs typeface="Times New Roman" panose="02020603050405020304" pitchFamily="18" charset="0"/>
                    </a:rPr>
                    <a:t>Smart Contract</a:t>
                  </a:r>
                </a:p>
                <a:p>
                  <a:pPr algn="ctr"/>
                  <a:r>
                    <a:rPr kumimoji="1" lang="en-US" altLang="zh-TW" b="1" dirty="0" err="1">
                      <a:latin typeface="Times New Roman" panose="02020603050405020304" pitchFamily="18" charset="0"/>
                      <a:cs typeface="Times New Roman" panose="02020603050405020304" pitchFamily="18" charset="0"/>
                    </a:rPr>
                    <a:t>Oraclize</a:t>
                  </a:r>
                  <a:r>
                    <a:rPr kumimoji="1" lang="en-US" altLang="zh-TW" b="1" dirty="0">
                      <a:latin typeface="Times New Roman" panose="02020603050405020304" pitchFamily="18" charset="0"/>
                      <a:cs typeface="Times New Roman" panose="02020603050405020304" pitchFamily="18" charset="0"/>
                    </a:rPr>
                    <a:t>(Provable)</a:t>
                  </a:r>
                  <a:endParaRPr kumimoji="1" lang="zh-TW" altLang="en-US" b="1" dirty="0">
                    <a:latin typeface="Times New Roman" panose="02020603050405020304" pitchFamily="18" charset="0"/>
                    <a:cs typeface="Times New Roman" panose="02020603050405020304" pitchFamily="18" charset="0"/>
                  </a:endParaRPr>
                </a:p>
              </p:txBody>
            </p:sp>
          </p:grpSp>
          <p:cxnSp>
            <p:nvCxnSpPr>
              <p:cNvPr id="86" name="直線接點 85">
                <a:extLst>
                  <a:ext uri="{FF2B5EF4-FFF2-40B4-BE49-F238E27FC236}">
                    <a16:creationId xmlns:a16="http://schemas.microsoft.com/office/drawing/2014/main" id="{B0D8FF0E-F6B2-324A-A8FB-AF2DDF42B23A}"/>
                  </a:ext>
                </a:extLst>
              </p:cNvPr>
              <p:cNvCxnSpPr>
                <a:cxnSpLocks/>
              </p:cNvCxnSpPr>
              <p:nvPr/>
            </p:nvCxnSpPr>
            <p:spPr>
              <a:xfrm flipH="1">
                <a:off x="6310411" y="4095932"/>
                <a:ext cx="516422" cy="0"/>
              </a:xfrm>
              <a:prstGeom prst="line">
                <a:avLst/>
              </a:prstGeom>
              <a:ln w="3175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箭頭接點 92">
                <a:extLst>
                  <a:ext uri="{FF2B5EF4-FFF2-40B4-BE49-F238E27FC236}">
                    <a16:creationId xmlns:a16="http://schemas.microsoft.com/office/drawing/2014/main" id="{2D25D85C-DECB-A94D-AD2F-3BF458A42692}"/>
                  </a:ext>
                </a:extLst>
              </p:cNvPr>
              <p:cNvCxnSpPr>
                <a:cxnSpLocks/>
                <a:endCxn id="78" idx="1"/>
              </p:cNvCxnSpPr>
              <p:nvPr/>
            </p:nvCxnSpPr>
            <p:spPr>
              <a:xfrm>
                <a:off x="1884512" y="4095932"/>
                <a:ext cx="3277308"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1191AD8A-2C97-7544-A8C9-FC737A21FE96}"/>
                  </a:ext>
                </a:extLst>
              </p:cNvPr>
              <p:cNvSpPr txBox="1"/>
              <p:nvPr/>
            </p:nvSpPr>
            <p:spPr>
              <a:xfrm>
                <a:off x="3080425" y="4114636"/>
                <a:ext cx="77457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Trigger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grpSp>
            <p:nvGrpSpPr>
              <p:cNvPr id="36" name="群組 35"/>
              <p:cNvGrpSpPr/>
              <p:nvPr/>
            </p:nvGrpSpPr>
            <p:grpSpPr>
              <a:xfrm>
                <a:off x="4273194" y="2886899"/>
                <a:ext cx="925276" cy="917275"/>
                <a:chOff x="4273194" y="2886899"/>
                <a:chExt cx="925276" cy="917275"/>
              </a:xfrm>
            </p:grpSpPr>
            <p:cxnSp>
              <p:nvCxnSpPr>
                <p:cNvPr id="96" name="直線箭頭接點 95">
                  <a:extLst>
                    <a:ext uri="{FF2B5EF4-FFF2-40B4-BE49-F238E27FC236}">
                      <a16:creationId xmlns:a16="http://schemas.microsoft.com/office/drawing/2014/main" id="{7640CA24-F5C5-F145-A9CF-1DC61DFBE914}"/>
                    </a:ext>
                  </a:extLst>
                </p:cNvPr>
                <p:cNvCxnSpPr>
                  <a:cxnSpLocks/>
                </p:cNvCxnSpPr>
                <p:nvPr/>
              </p:nvCxnSpPr>
              <p:spPr>
                <a:xfrm rot="20869649" flipH="1" flipV="1">
                  <a:off x="4319062" y="2886899"/>
                  <a:ext cx="879408" cy="82277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箭頭接點 98">
                  <a:extLst>
                    <a:ext uri="{FF2B5EF4-FFF2-40B4-BE49-F238E27FC236}">
                      <a16:creationId xmlns:a16="http://schemas.microsoft.com/office/drawing/2014/main" id="{91419A0C-06F0-3E4F-B87C-2425872879CD}"/>
                    </a:ext>
                  </a:extLst>
                </p:cNvPr>
                <p:cNvCxnSpPr>
                  <a:cxnSpLocks/>
                </p:cNvCxnSpPr>
                <p:nvPr/>
              </p:nvCxnSpPr>
              <p:spPr>
                <a:xfrm rot="20869649">
                  <a:off x="4273194" y="3006984"/>
                  <a:ext cx="838933" cy="79719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文字方塊 107">
                <a:extLst>
                  <a:ext uri="{FF2B5EF4-FFF2-40B4-BE49-F238E27FC236}">
                    <a16:creationId xmlns:a16="http://schemas.microsoft.com/office/drawing/2014/main" id="{37CE55D0-0832-7D45-B77D-572B6BF883C7}"/>
                  </a:ext>
                </a:extLst>
              </p:cNvPr>
              <p:cNvSpPr txBox="1"/>
              <p:nvPr/>
            </p:nvSpPr>
            <p:spPr>
              <a:xfrm>
                <a:off x="4666144" y="3003037"/>
                <a:ext cx="503664"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Call</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136" name="直線箭頭接點 135">
                <a:extLst>
                  <a:ext uri="{FF2B5EF4-FFF2-40B4-BE49-F238E27FC236}">
                    <a16:creationId xmlns:a16="http://schemas.microsoft.com/office/drawing/2014/main" id="{44DA3D48-61BD-3742-98FE-B8523D13A6E0}"/>
                  </a:ext>
                </a:extLst>
              </p:cNvPr>
              <p:cNvCxnSpPr>
                <a:cxnSpLocks/>
              </p:cNvCxnSpPr>
              <p:nvPr/>
            </p:nvCxnSpPr>
            <p:spPr>
              <a:xfrm flipV="1">
                <a:off x="3663227" y="1637888"/>
                <a:ext cx="4776" cy="56266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箭頭接點 136">
                <a:extLst>
                  <a:ext uri="{FF2B5EF4-FFF2-40B4-BE49-F238E27FC236}">
                    <a16:creationId xmlns:a16="http://schemas.microsoft.com/office/drawing/2014/main" id="{E7B0ADF5-B6FA-A040-9907-B0E0BAB4C050}"/>
                  </a:ext>
                </a:extLst>
              </p:cNvPr>
              <p:cNvCxnSpPr>
                <a:cxnSpLocks/>
              </p:cNvCxnSpPr>
              <p:nvPr/>
            </p:nvCxnSpPr>
            <p:spPr>
              <a:xfrm>
                <a:off x="3489554" y="1685323"/>
                <a:ext cx="0" cy="53563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8" name="文字方塊 137">
                <a:extLst>
                  <a:ext uri="{FF2B5EF4-FFF2-40B4-BE49-F238E27FC236}">
                    <a16:creationId xmlns:a16="http://schemas.microsoft.com/office/drawing/2014/main" id="{94C896FE-9916-A74B-BEA4-F882C9336AC0}"/>
                  </a:ext>
                </a:extLst>
              </p:cNvPr>
              <p:cNvSpPr txBox="1"/>
              <p:nvPr/>
            </p:nvSpPr>
            <p:spPr>
              <a:xfrm>
                <a:off x="3675922" y="1803639"/>
                <a:ext cx="894867" cy="307777"/>
              </a:xfrm>
              <a:prstGeom prst="rect">
                <a:avLst/>
              </a:prstGeom>
              <a:noFill/>
            </p:spPr>
            <p:txBody>
              <a:bodyPr wrap="squar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Get </a:t>
                </a:r>
                <a:r>
                  <a:rPr kumimoji="1" lang="en-US" altLang="zh-TW" b="1" dirty="0" err="1">
                    <a:solidFill>
                      <a:srgbClr val="7030A0"/>
                    </a:solidFill>
                    <a:latin typeface="Times New Roman" panose="02020603050405020304" pitchFamily="18" charset="0"/>
                    <a:cs typeface="Times New Roman" panose="02020603050405020304" pitchFamily="18" charset="0"/>
                  </a:rPr>
                  <a:t>Txs</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sp>
            <p:nvSpPr>
              <p:cNvPr id="145" name="圓角矩形 144">
                <a:extLst>
                  <a:ext uri="{FF2B5EF4-FFF2-40B4-BE49-F238E27FC236}">
                    <a16:creationId xmlns:a16="http://schemas.microsoft.com/office/drawing/2014/main" id="{067B3C81-41E9-5942-98EB-7AD6F2EC9721}"/>
                  </a:ext>
                </a:extLst>
              </p:cNvPr>
              <p:cNvSpPr/>
              <p:nvPr/>
            </p:nvSpPr>
            <p:spPr>
              <a:xfrm>
                <a:off x="4870613" y="3419657"/>
                <a:ext cx="3813945" cy="1723842"/>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42" name="群組 41"/>
              <p:cNvGrpSpPr/>
              <p:nvPr/>
            </p:nvGrpSpPr>
            <p:grpSpPr>
              <a:xfrm>
                <a:off x="3068566" y="2239981"/>
                <a:ext cx="1064292" cy="1333564"/>
                <a:chOff x="3068566" y="2239981"/>
                <a:chExt cx="1064292" cy="1333564"/>
              </a:xfrm>
            </p:grpSpPr>
            <p:sp>
              <p:nvSpPr>
                <p:cNvPr id="43" name="文字方塊 42">
                  <a:extLst>
                    <a:ext uri="{FF2B5EF4-FFF2-40B4-BE49-F238E27FC236}">
                      <a16:creationId xmlns:a16="http://schemas.microsoft.com/office/drawing/2014/main" id="{E2239689-D2BE-8F40-8EAF-EE7C22BAFD95}"/>
                    </a:ext>
                  </a:extLst>
                </p:cNvPr>
                <p:cNvSpPr txBox="1"/>
                <p:nvPr/>
              </p:nvSpPr>
              <p:spPr>
                <a:xfrm>
                  <a:off x="3128985" y="3265768"/>
                  <a:ext cx="898003"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API</a:t>
                  </a:r>
                  <a:endParaRPr kumimoji="1" lang="zh-TW" altLang="en-US" b="1" dirty="0">
                    <a:latin typeface="Times New Roman" panose="02020603050405020304" pitchFamily="18" charset="0"/>
                    <a:cs typeface="Times New Roman" panose="02020603050405020304" pitchFamily="18" charset="0"/>
                  </a:endParaRPr>
                </a:p>
              </p:txBody>
            </p:sp>
            <p:pic>
              <p:nvPicPr>
                <p:cNvPr id="160" name="圖片 159">
                  <a:extLst>
                    <a:ext uri="{FF2B5EF4-FFF2-40B4-BE49-F238E27FC236}">
                      <a16:creationId xmlns:a16="http://schemas.microsoft.com/office/drawing/2014/main" id="{81EB88C2-FDEE-FA42-82E4-9B82A67A0DFA}"/>
                    </a:ext>
                  </a:extLst>
                </p:cNvPr>
                <p:cNvPicPr>
                  <a:picLocks noChangeAspect="1"/>
                </p:cNvPicPr>
                <p:nvPr/>
              </p:nvPicPr>
              <p:blipFill>
                <a:blip r:embed="rId9"/>
                <a:stretch>
                  <a:fillRect/>
                </a:stretch>
              </p:blipFill>
              <p:spPr>
                <a:xfrm>
                  <a:off x="3068566" y="2239981"/>
                  <a:ext cx="1064292" cy="1064292"/>
                </a:xfrm>
                <a:prstGeom prst="rect">
                  <a:avLst/>
                </a:prstGeom>
              </p:spPr>
            </p:pic>
          </p:grpSp>
          <p:cxnSp>
            <p:nvCxnSpPr>
              <p:cNvPr id="57" name="直線箭頭接點 56">
                <a:extLst>
                  <a:ext uri="{FF2B5EF4-FFF2-40B4-BE49-F238E27FC236}">
                    <a16:creationId xmlns:a16="http://schemas.microsoft.com/office/drawing/2014/main" id="{963C5AA8-1D87-E343-BDED-1EFA50E3E616}"/>
                  </a:ext>
                </a:extLst>
              </p:cNvPr>
              <p:cNvCxnSpPr>
                <a:cxnSpLocks/>
              </p:cNvCxnSpPr>
              <p:nvPr/>
            </p:nvCxnSpPr>
            <p:spPr>
              <a:xfrm>
                <a:off x="7455181" y="2884120"/>
                <a:ext cx="8831" cy="479654"/>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FA7B04D0-9B09-2C4C-8952-054889E9D7CC}"/>
                  </a:ext>
                </a:extLst>
              </p:cNvPr>
              <p:cNvSpPr txBox="1"/>
              <p:nvPr/>
            </p:nvSpPr>
            <p:spPr>
              <a:xfrm>
                <a:off x="626198" y="3171260"/>
                <a:ext cx="954107" cy="307777"/>
              </a:xfrm>
              <a:prstGeom prst="rect">
                <a:avLst/>
              </a:prstGeom>
              <a:noFill/>
            </p:spPr>
            <p:txBody>
              <a:bodyPr wrap="none" rtlCol="0">
                <a:spAutoFit/>
              </a:bodyPr>
              <a:lstStyle/>
              <a:p>
                <a:r>
                  <a:rPr kumimoji="1" lang="en-US" altLang="zh-TW" b="1" i="1" dirty="0">
                    <a:latin typeface="Times New Roman" panose="02020603050405020304" pitchFamily="18" charset="0"/>
                    <a:cs typeface="Times New Roman" panose="02020603050405020304" pitchFamily="18" charset="0"/>
                  </a:rPr>
                  <a:t>Trigger/8s</a:t>
                </a:r>
                <a:endParaRPr kumimoji="1" lang="zh-TW" altLang="en-US" b="1" i="1" dirty="0">
                  <a:latin typeface="Times New Roman" panose="02020603050405020304" pitchFamily="18" charset="0"/>
                  <a:cs typeface="Times New Roman" panose="02020603050405020304" pitchFamily="18" charset="0"/>
                </a:endParaRPr>
              </a:p>
            </p:txBody>
          </p:sp>
          <p:grpSp>
            <p:nvGrpSpPr>
              <p:cNvPr id="44" name="群組 43"/>
              <p:cNvGrpSpPr/>
              <p:nvPr/>
            </p:nvGrpSpPr>
            <p:grpSpPr>
              <a:xfrm>
                <a:off x="6446579" y="166310"/>
                <a:ext cx="2279771" cy="1141248"/>
                <a:chOff x="6446579" y="166310"/>
                <a:chExt cx="2279771" cy="1141248"/>
              </a:xfrm>
            </p:grpSpPr>
            <p:pic>
              <p:nvPicPr>
                <p:cNvPr id="82" name="圖片 81">
                  <a:extLst>
                    <a:ext uri="{FF2B5EF4-FFF2-40B4-BE49-F238E27FC236}">
                      <a16:creationId xmlns:a16="http://schemas.microsoft.com/office/drawing/2014/main" id="{3B67D617-A0D7-6149-8C73-78C8ECD70585}"/>
                    </a:ext>
                  </a:extLst>
                </p:cNvPr>
                <p:cNvPicPr>
                  <a:picLocks noChangeAspect="1"/>
                </p:cNvPicPr>
                <p:nvPr/>
              </p:nvPicPr>
              <p:blipFill>
                <a:blip r:embed="rId10"/>
                <a:stretch>
                  <a:fillRect/>
                </a:stretch>
              </p:blipFill>
              <p:spPr>
                <a:xfrm>
                  <a:off x="6446579" y="522576"/>
                  <a:ext cx="716525" cy="716525"/>
                </a:xfrm>
                <a:prstGeom prst="rect">
                  <a:avLst/>
                </a:prstGeom>
              </p:spPr>
            </p:pic>
            <p:pic>
              <p:nvPicPr>
                <p:cNvPr id="83" name="圖片 82">
                  <a:extLst>
                    <a:ext uri="{FF2B5EF4-FFF2-40B4-BE49-F238E27FC236}">
                      <a16:creationId xmlns:a16="http://schemas.microsoft.com/office/drawing/2014/main" id="{4F8F1DE4-E8E4-D745-8940-80006A5EFFB0}"/>
                    </a:ext>
                  </a:extLst>
                </p:cNvPr>
                <p:cNvPicPr>
                  <a:picLocks noChangeAspect="1"/>
                </p:cNvPicPr>
                <p:nvPr/>
              </p:nvPicPr>
              <p:blipFill>
                <a:blip r:embed="rId11"/>
                <a:stretch>
                  <a:fillRect/>
                </a:stretch>
              </p:blipFill>
              <p:spPr>
                <a:xfrm>
                  <a:off x="7228201" y="522575"/>
                  <a:ext cx="716526" cy="716526"/>
                </a:xfrm>
                <a:prstGeom prst="rect">
                  <a:avLst/>
                </a:prstGeom>
              </p:spPr>
            </p:pic>
            <p:pic>
              <p:nvPicPr>
                <p:cNvPr id="85" name="圖片 84">
                  <a:extLst>
                    <a:ext uri="{FF2B5EF4-FFF2-40B4-BE49-F238E27FC236}">
                      <a16:creationId xmlns:a16="http://schemas.microsoft.com/office/drawing/2014/main" id="{C2F43C4F-E257-BB48-A73C-D298F7A7B396}"/>
                    </a:ext>
                  </a:extLst>
                </p:cNvPr>
                <p:cNvPicPr>
                  <a:picLocks noChangeAspect="1"/>
                </p:cNvPicPr>
                <p:nvPr/>
              </p:nvPicPr>
              <p:blipFill>
                <a:blip r:embed="rId12"/>
                <a:stretch>
                  <a:fillRect/>
                </a:stretch>
              </p:blipFill>
              <p:spPr>
                <a:xfrm>
                  <a:off x="8009824" y="522575"/>
                  <a:ext cx="716526" cy="716526"/>
                </a:xfrm>
                <a:prstGeom prst="rect">
                  <a:avLst/>
                </a:prstGeom>
              </p:spPr>
            </p:pic>
            <p:sp>
              <p:nvSpPr>
                <p:cNvPr id="87" name="圓角矩形 86">
                  <a:extLst>
                    <a:ext uri="{FF2B5EF4-FFF2-40B4-BE49-F238E27FC236}">
                      <a16:creationId xmlns:a16="http://schemas.microsoft.com/office/drawing/2014/main" id="{ED9B5819-7265-3C48-9CB9-1FB0FCB7A341}"/>
                    </a:ext>
                  </a:extLst>
                </p:cNvPr>
                <p:cNvSpPr/>
                <p:nvPr/>
              </p:nvSpPr>
              <p:spPr>
                <a:xfrm>
                  <a:off x="6446579" y="212643"/>
                  <a:ext cx="2279771" cy="1094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8" name="文字方塊 87">
                  <a:extLst>
                    <a:ext uri="{FF2B5EF4-FFF2-40B4-BE49-F238E27FC236}">
                      <a16:creationId xmlns:a16="http://schemas.microsoft.com/office/drawing/2014/main" id="{537F9EEB-2735-4D41-BD9D-D5ECBAB107B3}"/>
                    </a:ext>
                  </a:extLst>
                </p:cNvPr>
                <p:cNvSpPr txBox="1"/>
                <p:nvPr/>
              </p:nvSpPr>
              <p:spPr>
                <a:xfrm>
                  <a:off x="7288946" y="166310"/>
                  <a:ext cx="615874"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
            <p:nvSpPr>
              <p:cNvPr id="89" name="圓角矩形 88">
                <a:extLst>
                  <a:ext uri="{FF2B5EF4-FFF2-40B4-BE49-F238E27FC236}">
                    <a16:creationId xmlns:a16="http://schemas.microsoft.com/office/drawing/2014/main" id="{7DA101AC-4771-5042-BDD2-AED31F4F902D}"/>
                  </a:ext>
                </a:extLst>
              </p:cNvPr>
              <p:cNvSpPr/>
              <p:nvPr/>
            </p:nvSpPr>
            <p:spPr>
              <a:xfrm>
                <a:off x="365065" y="0"/>
                <a:ext cx="4192620" cy="17238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0" name="直線接點 89">
                <a:extLst>
                  <a:ext uri="{FF2B5EF4-FFF2-40B4-BE49-F238E27FC236}">
                    <a16:creationId xmlns:a16="http://schemas.microsoft.com/office/drawing/2014/main" id="{2D7C9A7D-EB4D-F64A-B480-E0BE1005E215}"/>
                  </a:ext>
                </a:extLst>
              </p:cNvPr>
              <p:cNvCxnSpPr>
                <a:cxnSpLocks/>
              </p:cNvCxnSpPr>
              <p:nvPr/>
            </p:nvCxnSpPr>
            <p:spPr>
              <a:xfrm flipH="1">
                <a:off x="2015691" y="696735"/>
                <a:ext cx="766369"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5" name="群組 44"/>
              <p:cNvGrpSpPr/>
              <p:nvPr/>
            </p:nvGrpSpPr>
            <p:grpSpPr>
              <a:xfrm>
                <a:off x="576870" y="93102"/>
                <a:ext cx="1438821" cy="1297827"/>
                <a:chOff x="576870" y="93102"/>
                <a:chExt cx="1438821" cy="1297827"/>
              </a:xfrm>
            </p:grpSpPr>
            <p:pic>
              <p:nvPicPr>
                <p:cNvPr id="3" name="圖片 2">
                  <a:extLst>
                    <a:ext uri="{FF2B5EF4-FFF2-40B4-BE49-F238E27FC236}">
                      <a16:creationId xmlns:a16="http://schemas.microsoft.com/office/drawing/2014/main" id="{4BF6E16E-EFAF-034F-AD35-FE4F9492B326}"/>
                    </a:ext>
                  </a:extLst>
                </p:cNvPr>
                <p:cNvPicPr>
                  <a:picLocks noChangeAspect="1"/>
                </p:cNvPicPr>
                <p:nvPr/>
              </p:nvPicPr>
              <p:blipFill>
                <a:blip r:embed="rId10"/>
                <a:stretch>
                  <a:fillRect/>
                </a:stretch>
              </p:blipFill>
              <p:spPr>
                <a:xfrm>
                  <a:off x="576870" y="743737"/>
                  <a:ext cx="415590" cy="415590"/>
                </a:xfrm>
                <a:prstGeom prst="rect">
                  <a:avLst/>
                </a:prstGeom>
              </p:spPr>
            </p:pic>
            <p:pic>
              <p:nvPicPr>
                <p:cNvPr id="46" name="圖片 45">
                  <a:extLst>
                    <a:ext uri="{FF2B5EF4-FFF2-40B4-BE49-F238E27FC236}">
                      <a16:creationId xmlns:a16="http://schemas.microsoft.com/office/drawing/2014/main" id="{2732B9CE-D599-4347-9B4E-A8FF3A42286A}"/>
                    </a:ext>
                  </a:extLst>
                </p:cNvPr>
                <p:cNvPicPr>
                  <a:picLocks noChangeAspect="1"/>
                </p:cNvPicPr>
                <p:nvPr/>
              </p:nvPicPr>
              <p:blipFill>
                <a:blip r:embed="rId11"/>
                <a:stretch>
                  <a:fillRect/>
                </a:stretch>
              </p:blipFill>
              <p:spPr>
                <a:xfrm>
                  <a:off x="1087889" y="93102"/>
                  <a:ext cx="415591" cy="415591"/>
                </a:xfrm>
                <a:prstGeom prst="rect">
                  <a:avLst/>
                </a:prstGeom>
              </p:spPr>
            </p:pic>
            <p:pic>
              <p:nvPicPr>
                <p:cNvPr id="48" name="圖片 47">
                  <a:extLst>
                    <a:ext uri="{FF2B5EF4-FFF2-40B4-BE49-F238E27FC236}">
                      <a16:creationId xmlns:a16="http://schemas.microsoft.com/office/drawing/2014/main" id="{09C1CE31-3551-114F-BD3B-B5185BB3599B}"/>
                    </a:ext>
                  </a:extLst>
                </p:cNvPr>
                <p:cNvPicPr>
                  <a:picLocks noChangeAspect="1"/>
                </p:cNvPicPr>
                <p:nvPr/>
              </p:nvPicPr>
              <p:blipFill>
                <a:blip r:embed="rId12"/>
                <a:stretch>
                  <a:fillRect/>
                </a:stretch>
              </p:blipFill>
              <p:spPr>
                <a:xfrm>
                  <a:off x="1600099" y="743737"/>
                  <a:ext cx="415592" cy="415592"/>
                </a:xfrm>
                <a:prstGeom prst="rect">
                  <a:avLst/>
                </a:prstGeom>
              </p:spPr>
            </p:pic>
            <p:cxnSp>
              <p:nvCxnSpPr>
                <p:cNvPr id="54" name="直線箭頭接點 53">
                  <a:extLst>
                    <a:ext uri="{FF2B5EF4-FFF2-40B4-BE49-F238E27FC236}">
                      <a16:creationId xmlns:a16="http://schemas.microsoft.com/office/drawing/2014/main" id="{85B960DF-38D6-244A-BB5C-1A3498868E96}"/>
                    </a:ext>
                  </a:extLst>
                </p:cNvPr>
                <p:cNvCxnSpPr>
                  <a:cxnSpLocks/>
                </p:cNvCxnSpPr>
                <p:nvPr/>
              </p:nvCxnSpPr>
              <p:spPr>
                <a:xfrm>
                  <a:off x="1516306" y="401597"/>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64910B96-2727-2044-ADB7-A1014C9BA6DE}"/>
                    </a:ext>
                  </a:extLst>
                </p:cNvPr>
                <p:cNvCxnSpPr>
                  <a:cxnSpLocks/>
                </p:cNvCxnSpPr>
                <p:nvPr/>
              </p:nvCxnSpPr>
              <p:spPr>
                <a:xfrm>
                  <a:off x="1097675" y="1027492"/>
                  <a:ext cx="359851" cy="1734"/>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線箭頭接點 96">
                  <a:extLst>
                    <a:ext uri="{FF2B5EF4-FFF2-40B4-BE49-F238E27FC236}">
                      <a16:creationId xmlns:a16="http://schemas.microsoft.com/office/drawing/2014/main" id="{80C0F179-C7BF-BE42-907D-9F12B52D0A0D}"/>
                    </a:ext>
                  </a:extLst>
                </p:cNvPr>
                <p:cNvCxnSpPr>
                  <a:cxnSpLocks/>
                </p:cNvCxnSpPr>
                <p:nvPr/>
              </p:nvCxnSpPr>
              <p:spPr>
                <a:xfrm flipH="1">
                  <a:off x="825178" y="400839"/>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C9B380C0-F699-8141-A16D-2E5BC5735C56}"/>
                    </a:ext>
                  </a:extLst>
                </p:cNvPr>
                <p:cNvSpPr txBox="1"/>
                <p:nvPr/>
              </p:nvSpPr>
              <p:spPr>
                <a:xfrm>
                  <a:off x="780895" y="1113930"/>
                  <a:ext cx="1016625" cy="276999"/>
                </a:xfrm>
                <a:prstGeom prst="rect">
                  <a:avLst/>
                </a:prstGeom>
                <a:noFill/>
              </p:spPr>
              <p:txBody>
                <a:bodyPr wrap="none" rtlCol="0">
                  <a:spAutoFit/>
                </a:bodyPr>
                <a:lstStyle/>
                <a:p>
                  <a:r>
                    <a:rPr kumimoji="1" lang="en-US" altLang="zh-TW" sz="1200" dirty="0">
                      <a:solidFill>
                        <a:schemeClr val="tx1">
                          <a:lumMod val="65000"/>
                          <a:lumOff val="35000"/>
                        </a:schemeClr>
                      </a:solidFill>
                      <a:latin typeface="Times New Roman" panose="02020603050405020304" pitchFamily="18" charset="0"/>
                      <a:cs typeface="Times New Roman" panose="02020603050405020304" pitchFamily="18" charset="0"/>
                    </a:rPr>
                    <a:t>(Transaction)</a:t>
                  </a:r>
                  <a:endParaRPr kumimoji="1" lang="zh-TW"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74" name="圖片 73">
                  <a:extLst>
                    <a:ext uri="{FF2B5EF4-FFF2-40B4-BE49-F238E27FC236}">
                      <a16:creationId xmlns:a16="http://schemas.microsoft.com/office/drawing/2014/main" id="{A5E1AF10-783C-564C-85DD-4833E90049F4}"/>
                    </a:ext>
                  </a:extLst>
                </p:cNvPr>
                <p:cNvPicPr>
                  <a:picLocks noChangeAspect="1"/>
                </p:cNvPicPr>
                <p:nvPr/>
              </p:nvPicPr>
              <p:blipFill>
                <a:blip r:embed="rId13"/>
                <a:stretch>
                  <a:fillRect/>
                </a:stretch>
              </p:blipFill>
              <p:spPr>
                <a:xfrm>
                  <a:off x="1681312" y="363895"/>
                  <a:ext cx="203200" cy="203200"/>
                </a:xfrm>
                <a:prstGeom prst="rect">
                  <a:avLst/>
                </a:prstGeom>
              </p:spPr>
            </p:pic>
            <p:pic>
              <p:nvPicPr>
                <p:cNvPr id="77" name="圖片 76">
                  <a:extLst>
                    <a:ext uri="{FF2B5EF4-FFF2-40B4-BE49-F238E27FC236}">
                      <a16:creationId xmlns:a16="http://schemas.microsoft.com/office/drawing/2014/main" id="{C7BD3A74-1074-A44D-91E1-E4F02CE42E47}"/>
                    </a:ext>
                  </a:extLst>
                </p:cNvPr>
                <p:cNvPicPr>
                  <a:picLocks noChangeAspect="1"/>
                </p:cNvPicPr>
                <p:nvPr/>
              </p:nvPicPr>
              <p:blipFill>
                <a:blip r:embed="rId14"/>
                <a:stretch>
                  <a:fillRect/>
                </a:stretch>
              </p:blipFill>
              <p:spPr>
                <a:xfrm>
                  <a:off x="1192707" y="817856"/>
                  <a:ext cx="177800" cy="177800"/>
                </a:xfrm>
                <a:prstGeom prst="rect">
                  <a:avLst/>
                </a:prstGeom>
              </p:spPr>
            </p:pic>
            <p:pic>
              <p:nvPicPr>
                <p:cNvPr id="94" name="圖片 93">
                  <a:extLst>
                    <a:ext uri="{FF2B5EF4-FFF2-40B4-BE49-F238E27FC236}">
                      <a16:creationId xmlns:a16="http://schemas.microsoft.com/office/drawing/2014/main" id="{C32FCDD0-FD54-DD41-ACDB-E9542318F0B2}"/>
                    </a:ext>
                  </a:extLst>
                </p:cNvPr>
                <p:cNvPicPr>
                  <a:picLocks noChangeAspect="1"/>
                </p:cNvPicPr>
                <p:nvPr/>
              </p:nvPicPr>
              <p:blipFill>
                <a:blip r:embed="rId15"/>
                <a:stretch>
                  <a:fillRect/>
                </a:stretch>
              </p:blipFill>
              <p:spPr>
                <a:xfrm>
                  <a:off x="700315" y="363895"/>
                  <a:ext cx="203200" cy="203200"/>
                </a:xfrm>
                <a:prstGeom prst="rect">
                  <a:avLst/>
                </a:prstGeom>
              </p:spPr>
            </p:pic>
          </p:grpSp>
          <p:sp>
            <p:nvSpPr>
              <p:cNvPr id="100" name="文字方塊 99">
                <a:extLst>
                  <a:ext uri="{FF2B5EF4-FFF2-40B4-BE49-F238E27FC236}">
                    <a16:creationId xmlns:a16="http://schemas.microsoft.com/office/drawing/2014/main" id="{E1F6DB1B-6864-A64C-B681-45BAFDDE950F}"/>
                  </a:ext>
                </a:extLst>
              </p:cNvPr>
              <p:cNvSpPr txBox="1"/>
              <p:nvPr/>
            </p:nvSpPr>
            <p:spPr>
              <a:xfrm>
                <a:off x="938006" y="1346769"/>
                <a:ext cx="675185"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grpSp>
      <p:cxnSp>
        <p:nvCxnSpPr>
          <p:cNvPr id="4" name="直線單箭頭接點 3"/>
          <p:cNvCxnSpPr/>
          <p:nvPr/>
        </p:nvCxnSpPr>
        <p:spPr>
          <a:xfrm flipH="1">
            <a:off x="5894962" y="1307558"/>
            <a:ext cx="807395" cy="2223073"/>
          </a:xfrm>
          <a:prstGeom prst="straightConnector1">
            <a:avLst/>
          </a:prstGeom>
          <a:ln w="3175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6" name="直線單箭頭接點 75"/>
          <p:cNvCxnSpPr/>
          <p:nvPr/>
        </p:nvCxnSpPr>
        <p:spPr>
          <a:xfrm flipV="1">
            <a:off x="5754165" y="1307558"/>
            <a:ext cx="814457" cy="2196150"/>
          </a:xfrm>
          <a:prstGeom prst="straightConnector1">
            <a:avLst/>
          </a:prstGeom>
          <a:ln w="3175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sp>
        <p:nvSpPr>
          <p:cNvPr id="92" name="文字方塊 91">
            <a:extLst>
              <a:ext uri="{FF2B5EF4-FFF2-40B4-BE49-F238E27FC236}">
                <a16:creationId xmlns:a16="http://schemas.microsoft.com/office/drawing/2014/main" id="{E6D06312-65DD-B745-95AB-70E1C6BBEAC1}"/>
              </a:ext>
            </a:extLst>
          </p:cNvPr>
          <p:cNvSpPr txBox="1"/>
          <p:nvPr/>
        </p:nvSpPr>
        <p:spPr>
          <a:xfrm>
            <a:off x="5545438" y="2085636"/>
            <a:ext cx="673582" cy="307777"/>
          </a:xfrm>
          <a:prstGeom prst="rect">
            <a:avLst/>
          </a:prstGeom>
          <a:noFill/>
        </p:spPr>
        <p:txBody>
          <a:bodyPr wrap="none" rtlCol="0">
            <a:spAutoFit/>
          </a:bodyPr>
          <a:lstStyle/>
          <a:p>
            <a:r>
              <a:rPr kumimoji="1" lang="en-US" altLang="zh-TW" b="1" dirty="0">
                <a:solidFill>
                  <a:srgbClr val="FFC000"/>
                </a:solidFill>
                <a:latin typeface="Times New Roman" panose="02020603050405020304" pitchFamily="18" charset="0"/>
                <a:cs typeface="Times New Roman" panose="02020603050405020304" pitchFamily="18" charset="0"/>
              </a:rPr>
              <a:t>Query</a:t>
            </a:r>
            <a:endParaRPr kumimoji="1" lang="zh-TW" altLang="en-US" b="1" dirty="0">
              <a:solidFill>
                <a:srgbClr val="FFC000"/>
              </a:solidFill>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B0183607-F7B0-0C4E-BADF-11EFABCC583B}"/>
              </a:ext>
            </a:extLst>
          </p:cNvPr>
          <p:cNvSpPr txBox="1"/>
          <p:nvPr/>
        </p:nvSpPr>
        <p:spPr>
          <a:xfrm>
            <a:off x="5203595" y="4277011"/>
            <a:ext cx="4022356" cy="307777"/>
          </a:xfrm>
          <a:prstGeom prst="rect">
            <a:avLst/>
          </a:prstGeom>
          <a:noFill/>
        </p:spPr>
        <p:txBody>
          <a:bodyPr wrap="square" rtlCol="0">
            <a:spAutoFit/>
          </a:bodyPr>
          <a:lstStyle/>
          <a:p>
            <a:r>
              <a:rPr kumimoji="1" lang="en-US" altLang="zh-TW" b="1" dirty="0">
                <a:solidFill>
                  <a:srgbClr val="FF0000"/>
                </a:solidFill>
              </a:rPr>
              <a:t>TRACER</a:t>
            </a:r>
            <a:endParaRPr kumimoji="1" lang="zh-TW" altLang="en-US" b="1" dirty="0">
              <a:solidFill>
                <a:srgbClr val="FF0000"/>
              </a:solidFill>
            </a:endParaRPr>
          </a:p>
        </p:txBody>
      </p:sp>
    </p:spTree>
    <p:extLst>
      <p:ext uri="{BB962C8B-B14F-4D97-AF65-F5344CB8AC3E}">
        <p14:creationId xmlns:p14="http://schemas.microsoft.com/office/powerpoint/2010/main" val="692371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跨鏈技術</a:t>
            </a:r>
            <a:endParaRPr sz="3200" dirty="0">
              <a:latin typeface="標楷體" panose="03000509000000000000" pitchFamily="65" charset="-120"/>
              <a:ea typeface="標楷體" panose="03000509000000000000" pitchFamily="65" charset="-12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rPr>
              <a:t>服務</a:t>
            </a:r>
            <a:endParaRPr lang="en-US" altLang="zh-TW" sz="24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作為兩區塊鏈間的信息提供者</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可使用</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Web</a:t>
            </a: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000" dirty="0">
                <a:solidFill>
                  <a:schemeClr val="tx1"/>
                </a:solidFill>
                <a:latin typeface="標楷體" panose="03000509000000000000" pitchFamily="65" charset="-120"/>
                <a:ea typeface="標楷體" panose="03000509000000000000" pitchFamily="65" charset="-120"/>
              </a:rPr>
              <a:t>取得鏈外資訊</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提供見證人與中繼者的服務</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本研究採用</a:t>
            </a:r>
            <a:r>
              <a:rPr lang="zh-TW" altLang="en-US" sz="2000" dirty="0">
                <a:solidFill>
                  <a:srgbClr val="FF0000"/>
                </a:solidFill>
                <a:latin typeface="標楷體" panose="03000509000000000000" pitchFamily="65" charset="-120"/>
                <a:ea typeface="標楷體" panose="03000509000000000000" pitchFamily="65" charset="-120"/>
              </a:rPr>
              <a:t>見證人機制</a:t>
            </a:r>
            <a:r>
              <a:rPr lang="zh-TW" altLang="en-US" sz="2000" dirty="0">
                <a:solidFill>
                  <a:schemeClr val="tx1"/>
                </a:solidFill>
                <a:latin typeface="標楷體" panose="03000509000000000000" pitchFamily="65" charset="-120"/>
                <a:ea typeface="標楷體" panose="03000509000000000000" pitchFamily="65" charset="-120"/>
              </a:rPr>
              <a:t>實作跨鏈技術</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endParaRPr lang="en-US" altLang="zh-TW" sz="2000" dirty="0">
              <a:solidFill>
                <a:schemeClr val="tx1"/>
              </a:solidFill>
              <a:latin typeface="標楷體" panose="03000509000000000000" pitchFamily="65" charset="-120"/>
              <a:ea typeface="標楷體" panose="03000509000000000000" pitchFamily="65" charset="-120"/>
            </a:endParaRPr>
          </a:p>
        </p:txBody>
      </p:sp>
      <p:pic>
        <p:nvPicPr>
          <p:cNvPr id="76" name="Google Shape;76;p15"/>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25</a:t>
            </a:fld>
            <a:endParaRPr lang="zh-TW" altLang="en-US"/>
          </a:p>
        </p:txBody>
      </p:sp>
    </p:spTree>
    <p:extLst>
      <p:ext uri="{BB962C8B-B14F-4D97-AF65-F5344CB8AC3E}">
        <p14:creationId xmlns:p14="http://schemas.microsoft.com/office/powerpoint/2010/main" val="2892137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11" name="投影片編號版面配置區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26</a:t>
            </a:fld>
            <a:endParaRPr lang="zh-TW" altLang="en-US"/>
          </a:p>
        </p:txBody>
      </p:sp>
      <p:grpSp>
        <p:nvGrpSpPr>
          <p:cNvPr id="20" name="群組 19"/>
          <p:cNvGrpSpPr/>
          <p:nvPr/>
        </p:nvGrpSpPr>
        <p:grpSpPr>
          <a:xfrm>
            <a:off x="437779" y="3503708"/>
            <a:ext cx="1299974" cy="1628157"/>
            <a:chOff x="437779" y="3503708"/>
            <a:chExt cx="1299974" cy="1628157"/>
          </a:xfrm>
        </p:grpSpPr>
        <p:pic>
          <p:nvPicPr>
            <p:cNvPr id="5" name="圖片 4">
              <a:extLst>
                <a:ext uri="{FF2B5EF4-FFF2-40B4-BE49-F238E27FC236}">
                  <a16:creationId xmlns:a16="http://schemas.microsoft.com/office/drawing/2014/main" id="{2346D825-27BB-CD41-AB6D-C9CABF634822}"/>
                </a:ext>
              </a:extLst>
            </p:cNvPr>
            <p:cNvPicPr>
              <a:picLocks noChangeAspect="1"/>
            </p:cNvPicPr>
            <p:nvPr/>
          </p:nvPicPr>
          <p:blipFill>
            <a:blip r:embed="rId3"/>
            <a:stretch>
              <a:fillRect/>
            </a:stretch>
          </p:blipFill>
          <p:spPr>
            <a:xfrm>
              <a:off x="437779" y="3503708"/>
              <a:ext cx="1286267" cy="1286267"/>
            </a:xfrm>
            <a:prstGeom prst="rect">
              <a:avLst/>
            </a:prstGeom>
          </p:spPr>
        </p:pic>
        <p:sp>
          <p:nvSpPr>
            <p:cNvPr id="7" name="文字方塊 6">
              <a:extLst>
                <a:ext uri="{FF2B5EF4-FFF2-40B4-BE49-F238E27FC236}">
                  <a16:creationId xmlns:a16="http://schemas.microsoft.com/office/drawing/2014/main" id="{FD1A86D9-5F23-3845-915D-F84AE6238E8D}"/>
                </a:ext>
              </a:extLst>
            </p:cNvPr>
            <p:cNvSpPr txBox="1"/>
            <p:nvPr/>
          </p:nvSpPr>
          <p:spPr>
            <a:xfrm>
              <a:off x="450221" y="4793311"/>
              <a:ext cx="1287532"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Time Oracle</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26" name="群組 25"/>
          <p:cNvGrpSpPr/>
          <p:nvPr/>
        </p:nvGrpSpPr>
        <p:grpSpPr>
          <a:xfrm>
            <a:off x="6310411" y="3474207"/>
            <a:ext cx="2468524" cy="1669293"/>
            <a:chOff x="6310411" y="3474207"/>
            <a:chExt cx="2468524" cy="1669293"/>
          </a:xfrm>
        </p:grpSpPr>
        <p:grpSp>
          <p:nvGrpSpPr>
            <p:cNvPr id="24" name="群組 23"/>
            <p:cNvGrpSpPr/>
            <p:nvPr/>
          </p:nvGrpSpPr>
          <p:grpSpPr>
            <a:xfrm>
              <a:off x="6923493" y="3474207"/>
              <a:ext cx="1242361" cy="1312657"/>
              <a:chOff x="6923493" y="3474207"/>
              <a:chExt cx="1242361" cy="1312657"/>
            </a:xfrm>
          </p:grpSpPr>
          <p:pic>
            <p:nvPicPr>
              <p:cNvPr id="12" name="圖片 11">
                <a:extLst>
                  <a:ext uri="{FF2B5EF4-FFF2-40B4-BE49-F238E27FC236}">
                    <a16:creationId xmlns:a16="http://schemas.microsoft.com/office/drawing/2014/main" id="{938997C6-82B2-084E-8016-E89EB28A04F4}"/>
                  </a:ext>
                </a:extLst>
              </p:cNvPr>
              <p:cNvPicPr>
                <a:picLocks noChangeAspect="1"/>
              </p:cNvPicPr>
              <p:nvPr/>
            </p:nvPicPr>
            <p:blipFill>
              <a:blip r:embed="rId4"/>
              <a:stretch>
                <a:fillRect/>
              </a:stretch>
            </p:blipFill>
            <p:spPr>
              <a:xfrm>
                <a:off x="7491974" y="3562105"/>
                <a:ext cx="408661" cy="431784"/>
              </a:xfrm>
              <a:prstGeom prst="rect">
                <a:avLst/>
              </a:prstGeom>
            </p:spPr>
          </p:pic>
          <p:pic>
            <p:nvPicPr>
              <p:cNvPr id="15" name="圖片 14">
                <a:extLst>
                  <a:ext uri="{FF2B5EF4-FFF2-40B4-BE49-F238E27FC236}">
                    <a16:creationId xmlns:a16="http://schemas.microsoft.com/office/drawing/2014/main" id="{D54A8DC0-D0A5-AC4D-8B96-48EE8FA5D921}"/>
                  </a:ext>
                </a:extLst>
              </p:cNvPr>
              <p:cNvPicPr>
                <a:picLocks noChangeAspect="1"/>
              </p:cNvPicPr>
              <p:nvPr/>
            </p:nvPicPr>
            <p:blipFill>
              <a:blip r:embed="rId4"/>
              <a:stretch>
                <a:fillRect/>
              </a:stretch>
            </p:blipFill>
            <p:spPr>
              <a:xfrm>
                <a:off x="7041283" y="3641807"/>
                <a:ext cx="408661" cy="431784"/>
              </a:xfrm>
              <a:prstGeom prst="rect">
                <a:avLst/>
              </a:prstGeom>
            </p:spPr>
          </p:pic>
          <p:pic>
            <p:nvPicPr>
              <p:cNvPr id="16" name="圖片 15">
                <a:extLst>
                  <a:ext uri="{FF2B5EF4-FFF2-40B4-BE49-F238E27FC236}">
                    <a16:creationId xmlns:a16="http://schemas.microsoft.com/office/drawing/2014/main" id="{58194E3F-CA79-9D41-BA32-9F1EE4D2D81C}"/>
                  </a:ext>
                </a:extLst>
              </p:cNvPr>
              <p:cNvPicPr>
                <a:picLocks noChangeAspect="1"/>
              </p:cNvPicPr>
              <p:nvPr/>
            </p:nvPicPr>
            <p:blipFill>
              <a:blip r:embed="rId4"/>
              <a:stretch>
                <a:fillRect/>
              </a:stretch>
            </p:blipFill>
            <p:spPr>
              <a:xfrm>
                <a:off x="7298312" y="3935671"/>
                <a:ext cx="408661" cy="431784"/>
              </a:xfrm>
              <a:prstGeom prst="rect">
                <a:avLst/>
              </a:prstGeom>
            </p:spPr>
          </p:pic>
          <p:pic>
            <p:nvPicPr>
              <p:cNvPr id="17" name="圖片 16">
                <a:extLst>
                  <a:ext uri="{FF2B5EF4-FFF2-40B4-BE49-F238E27FC236}">
                    <a16:creationId xmlns:a16="http://schemas.microsoft.com/office/drawing/2014/main" id="{CB290029-C5A3-994F-9CD7-727764D603A7}"/>
                  </a:ext>
                </a:extLst>
              </p:cNvPr>
              <p:cNvPicPr>
                <a:picLocks noChangeAspect="1"/>
              </p:cNvPicPr>
              <p:nvPr/>
            </p:nvPicPr>
            <p:blipFill>
              <a:blip r:embed="rId4"/>
              <a:stretch>
                <a:fillRect/>
              </a:stretch>
            </p:blipFill>
            <p:spPr>
              <a:xfrm>
                <a:off x="7734387" y="3950929"/>
                <a:ext cx="408661" cy="431784"/>
              </a:xfrm>
              <a:prstGeom prst="rect">
                <a:avLst/>
              </a:prstGeom>
            </p:spPr>
          </p:pic>
          <p:pic>
            <p:nvPicPr>
              <p:cNvPr id="18" name="圖片 17">
                <a:extLst>
                  <a:ext uri="{FF2B5EF4-FFF2-40B4-BE49-F238E27FC236}">
                    <a16:creationId xmlns:a16="http://schemas.microsoft.com/office/drawing/2014/main" id="{1DF50B16-DDA2-DA4E-B8FB-6BDD8CA06604}"/>
                  </a:ext>
                </a:extLst>
              </p:cNvPr>
              <p:cNvPicPr>
                <a:picLocks noChangeAspect="1"/>
              </p:cNvPicPr>
              <p:nvPr/>
            </p:nvPicPr>
            <p:blipFill>
              <a:blip r:embed="rId4"/>
              <a:stretch>
                <a:fillRect/>
              </a:stretch>
            </p:blipFill>
            <p:spPr>
              <a:xfrm>
                <a:off x="7487306" y="4309237"/>
                <a:ext cx="408661" cy="431784"/>
              </a:xfrm>
              <a:prstGeom prst="rect">
                <a:avLst/>
              </a:prstGeom>
            </p:spPr>
          </p:pic>
          <p:pic>
            <p:nvPicPr>
              <p:cNvPr id="19" name="圖片 18">
                <a:extLst>
                  <a:ext uri="{FF2B5EF4-FFF2-40B4-BE49-F238E27FC236}">
                    <a16:creationId xmlns:a16="http://schemas.microsoft.com/office/drawing/2014/main" id="{ED1CC111-6439-E648-9EAF-106F4410DF2B}"/>
                  </a:ext>
                </a:extLst>
              </p:cNvPr>
              <p:cNvPicPr>
                <a:picLocks noChangeAspect="1"/>
              </p:cNvPicPr>
              <p:nvPr/>
            </p:nvPicPr>
            <p:blipFill>
              <a:blip r:embed="rId4"/>
              <a:stretch>
                <a:fillRect/>
              </a:stretch>
            </p:blipFill>
            <p:spPr>
              <a:xfrm>
                <a:off x="7051951" y="4239629"/>
                <a:ext cx="408661" cy="431784"/>
              </a:xfrm>
              <a:prstGeom prst="rect">
                <a:avLst/>
              </a:prstGeom>
            </p:spPr>
          </p:pic>
          <p:sp>
            <p:nvSpPr>
              <p:cNvPr id="13" name="橢圓 12">
                <a:extLst>
                  <a:ext uri="{FF2B5EF4-FFF2-40B4-BE49-F238E27FC236}">
                    <a16:creationId xmlns:a16="http://schemas.microsoft.com/office/drawing/2014/main" id="{0DB1E62A-9064-C34E-863A-DC0345BAA214}"/>
                  </a:ext>
                </a:extLst>
              </p:cNvPr>
              <p:cNvSpPr/>
              <p:nvPr/>
            </p:nvSpPr>
            <p:spPr>
              <a:xfrm>
                <a:off x="6923493" y="3474207"/>
                <a:ext cx="1242361" cy="1312657"/>
              </a:xfrm>
              <a:prstGeom prst="ellipse">
                <a:avLst/>
              </a:prstGeom>
              <a:noFill/>
              <a:ln w="38100">
                <a:solidFill>
                  <a:schemeClr val="accent5">
                    <a:lumMod val="60000"/>
                    <a:lumOff val="4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grpSp>
        <p:sp>
          <p:nvSpPr>
            <p:cNvPr id="14" name="文字方塊 13">
              <a:extLst>
                <a:ext uri="{FF2B5EF4-FFF2-40B4-BE49-F238E27FC236}">
                  <a16:creationId xmlns:a16="http://schemas.microsoft.com/office/drawing/2014/main" id="{80F1AF33-2A48-2B44-BB19-15FB8B46E40F}"/>
                </a:ext>
              </a:extLst>
            </p:cNvPr>
            <p:cNvSpPr txBox="1"/>
            <p:nvPr/>
          </p:nvSpPr>
          <p:spPr>
            <a:xfrm>
              <a:off x="6310411" y="4804946"/>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Private Net</a:t>
              </a:r>
              <a:endParaRPr kumimoji="1" lang="zh-TW" altLang="en-US" sz="1600" b="1" dirty="0">
                <a:latin typeface="Times New Roman" panose="02020603050405020304" pitchFamily="18" charset="0"/>
                <a:cs typeface="Times New Roman" panose="02020603050405020304" pitchFamily="18" charset="0"/>
              </a:endParaRPr>
            </a:p>
          </p:txBody>
        </p:sp>
      </p:grpSp>
      <p:pic>
        <p:nvPicPr>
          <p:cNvPr id="55" name="圖片 54">
            <a:extLst>
              <a:ext uri="{FF2B5EF4-FFF2-40B4-BE49-F238E27FC236}">
                <a16:creationId xmlns:a16="http://schemas.microsoft.com/office/drawing/2014/main" id="{89E75FF9-6D06-F34E-A487-C4B99C23268E}"/>
              </a:ext>
            </a:extLst>
          </p:cNvPr>
          <p:cNvPicPr>
            <a:picLocks noChangeAspect="1"/>
          </p:cNvPicPr>
          <p:nvPr/>
        </p:nvPicPr>
        <p:blipFill>
          <a:blip r:embed="rId5"/>
          <a:stretch>
            <a:fillRect/>
          </a:stretch>
        </p:blipFill>
        <p:spPr>
          <a:xfrm>
            <a:off x="7074872" y="1965927"/>
            <a:ext cx="939597" cy="939597"/>
          </a:xfrm>
          <a:prstGeom prst="rect">
            <a:avLst/>
          </a:prstGeom>
        </p:spPr>
      </p:pic>
      <p:sp>
        <p:nvSpPr>
          <p:cNvPr id="56" name="文字方塊 55">
            <a:extLst>
              <a:ext uri="{FF2B5EF4-FFF2-40B4-BE49-F238E27FC236}">
                <a16:creationId xmlns:a16="http://schemas.microsoft.com/office/drawing/2014/main" id="{A680F72C-406B-5F46-A665-64848987377E}"/>
              </a:ext>
            </a:extLst>
          </p:cNvPr>
          <p:cNvSpPr txBox="1"/>
          <p:nvPr/>
        </p:nvSpPr>
        <p:spPr>
          <a:xfrm>
            <a:off x="7160591" y="2202777"/>
            <a:ext cx="788999"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UI</a:t>
            </a:r>
            <a:endParaRPr kumimoji="1" lang="zh-TW" altLang="en-US" b="1" dirty="0">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ABD148AB-8700-C247-8F11-5FC53F59365B}"/>
              </a:ext>
            </a:extLst>
          </p:cNvPr>
          <p:cNvSpPr txBox="1"/>
          <p:nvPr/>
        </p:nvSpPr>
        <p:spPr>
          <a:xfrm>
            <a:off x="7706973" y="1503315"/>
            <a:ext cx="82266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Monitor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2" name="直線箭頭接點 61">
            <a:extLst>
              <a:ext uri="{FF2B5EF4-FFF2-40B4-BE49-F238E27FC236}">
                <a16:creationId xmlns:a16="http://schemas.microsoft.com/office/drawing/2014/main" id="{25B45ADB-741C-AE40-ABF8-1B2592A74BAF}"/>
              </a:ext>
            </a:extLst>
          </p:cNvPr>
          <p:cNvCxnSpPr>
            <a:cxnSpLocks/>
          </p:cNvCxnSpPr>
          <p:nvPr/>
        </p:nvCxnSpPr>
        <p:spPr>
          <a:xfrm flipV="1">
            <a:off x="7642294" y="2857884"/>
            <a:ext cx="1" cy="49331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E6D06312-65DD-B745-95AB-70E1C6BBEAC1}"/>
              </a:ext>
            </a:extLst>
          </p:cNvPr>
          <p:cNvSpPr txBox="1"/>
          <p:nvPr/>
        </p:nvSpPr>
        <p:spPr>
          <a:xfrm>
            <a:off x="7719236" y="2938980"/>
            <a:ext cx="673582"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Query</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7" name="直線箭頭接點 66">
            <a:extLst>
              <a:ext uri="{FF2B5EF4-FFF2-40B4-BE49-F238E27FC236}">
                <a16:creationId xmlns:a16="http://schemas.microsoft.com/office/drawing/2014/main" id="{7245CC2A-B0B7-7940-A369-FC7AF3BF3C42}"/>
              </a:ext>
            </a:extLst>
          </p:cNvPr>
          <p:cNvCxnSpPr>
            <a:cxnSpLocks/>
          </p:cNvCxnSpPr>
          <p:nvPr/>
        </p:nvCxnSpPr>
        <p:spPr>
          <a:xfrm flipH="1">
            <a:off x="7676025" y="1310299"/>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箭頭接點 70">
            <a:extLst>
              <a:ext uri="{FF2B5EF4-FFF2-40B4-BE49-F238E27FC236}">
                <a16:creationId xmlns:a16="http://schemas.microsoft.com/office/drawing/2014/main" id="{4CA8821A-B672-3C44-8F4C-908BEACB3CCB}"/>
              </a:ext>
            </a:extLst>
          </p:cNvPr>
          <p:cNvCxnSpPr>
            <a:cxnSpLocks/>
          </p:cNvCxnSpPr>
          <p:nvPr/>
        </p:nvCxnSpPr>
        <p:spPr>
          <a:xfrm flipV="1">
            <a:off x="7458773" y="1297427"/>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75" name="圖片 74">
            <a:extLst>
              <a:ext uri="{FF2B5EF4-FFF2-40B4-BE49-F238E27FC236}">
                <a16:creationId xmlns:a16="http://schemas.microsoft.com/office/drawing/2014/main" id="{268CDF6A-5460-C544-A642-7B6058B85BF4}"/>
              </a:ext>
            </a:extLst>
          </p:cNvPr>
          <p:cNvPicPr>
            <a:picLocks noChangeAspect="1"/>
          </p:cNvPicPr>
          <p:nvPr/>
        </p:nvPicPr>
        <p:blipFill>
          <a:blip r:embed="rId6"/>
          <a:stretch>
            <a:fillRect/>
          </a:stretch>
        </p:blipFill>
        <p:spPr>
          <a:xfrm>
            <a:off x="5272541" y="4157444"/>
            <a:ext cx="515480" cy="529939"/>
          </a:xfrm>
          <a:prstGeom prst="rect">
            <a:avLst/>
          </a:prstGeom>
        </p:spPr>
      </p:pic>
      <p:pic>
        <p:nvPicPr>
          <p:cNvPr id="78" name="圖片 77">
            <a:extLst>
              <a:ext uri="{FF2B5EF4-FFF2-40B4-BE49-F238E27FC236}">
                <a16:creationId xmlns:a16="http://schemas.microsoft.com/office/drawing/2014/main" id="{B4BEE6A5-C272-CD42-AAAB-D6C71211C75E}"/>
              </a:ext>
            </a:extLst>
          </p:cNvPr>
          <p:cNvPicPr>
            <a:picLocks noChangeAspect="1"/>
          </p:cNvPicPr>
          <p:nvPr/>
        </p:nvPicPr>
        <p:blipFill>
          <a:blip r:embed="rId7"/>
          <a:stretch>
            <a:fillRect/>
          </a:stretch>
        </p:blipFill>
        <p:spPr>
          <a:xfrm>
            <a:off x="5161820" y="3530631"/>
            <a:ext cx="1109180" cy="1130602"/>
          </a:xfrm>
          <a:prstGeom prst="rect">
            <a:avLst/>
          </a:prstGeom>
        </p:spPr>
      </p:pic>
      <p:sp>
        <p:nvSpPr>
          <p:cNvPr id="80" name="文字方塊 79">
            <a:extLst>
              <a:ext uri="{FF2B5EF4-FFF2-40B4-BE49-F238E27FC236}">
                <a16:creationId xmlns:a16="http://schemas.microsoft.com/office/drawing/2014/main" id="{0D1D65EB-A120-F341-AB9D-F0B8CEC1A897}"/>
              </a:ext>
            </a:extLst>
          </p:cNvPr>
          <p:cNvSpPr txBox="1"/>
          <p:nvPr/>
        </p:nvSpPr>
        <p:spPr>
          <a:xfrm>
            <a:off x="4903476" y="4620280"/>
            <a:ext cx="1640193" cy="523220"/>
          </a:xfrm>
          <a:prstGeom prst="rect">
            <a:avLst/>
          </a:prstGeom>
          <a:noFill/>
        </p:spPr>
        <p:txBody>
          <a:bodyPr wrap="none" rtlCol="0">
            <a:spAutoFit/>
          </a:bodyPr>
          <a:lstStyle/>
          <a:p>
            <a:pPr algn="ctr"/>
            <a:r>
              <a:rPr kumimoji="1" lang="en-US" altLang="zh-TW" b="1" dirty="0">
                <a:latin typeface="Times New Roman" panose="02020603050405020304" pitchFamily="18" charset="0"/>
                <a:cs typeface="Times New Roman" panose="02020603050405020304" pitchFamily="18" charset="0"/>
              </a:rPr>
              <a:t>Smart Contract</a:t>
            </a:r>
          </a:p>
          <a:p>
            <a:pPr algn="ctr"/>
            <a:r>
              <a:rPr kumimoji="1" lang="en-US" altLang="zh-TW" b="1" dirty="0" err="1">
                <a:latin typeface="Times New Roman" panose="02020603050405020304" pitchFamily="18" charset="0"/>
                <a:cs typeface="Times New Roman" panose="02020603050405020304" pitchFamily="18" charset="0"/>
              </a:rPr>
              <a:t>Oraclize</a:t>
            </a:r>
            <a:r>
              <a:rPr kumimoji="1" lang="en-US" altLang="zh-TW" b="1" dirty="0">
                <a:latin typeface="Times New Roman" panose="02020603050405020304" pitchFamily="18" charset="0"/>
                <a:cs typeface="Times New Roman" panose="02020603050405020304" pitchFamily="18" charset="0"/>
              </a:rPr>
              <a:t>(Provable)</a:t>
            </a:r>
            <a:endParaRPr kumimoji="1" lang="zh-TW" altLang="en-US" b="1" dirty="0">
              <a:latin typeface="Times New Roman" panose="02020603050405020304" pitchFamily="18" charset="0"/>
              <a:cs typeface="Times New Roman" panose="02020603050405020304" pitchFamily="18" charset="0"/>
            </a:endParaRPr>
          </a:p>
        </p:txBody>
      </p:sp>
      <p:cxnSp>
        <p:nvCxnSpPr>
          <p:cNvPr id="86" name="直線接點 85">
            <a:extLst>
              <a:ext uri="{FF2B5EF4-FFF2-40B4-BE49-F238E27FC236}">
                <a16:creationId xmlns:a16="http://schemas.microsoft.com/office/drawing/2014/main" id="{B0D8FF0E-F6B2-324A-A8FB-AF2DDF42B23A}"/>
              </a:ext>
            </a:extLst>
          </p:cNvPr>
          <p:cNvCxnSpPr>
            <a:cxnSpLocks/>
          </p:cNvCxnSpPr>
          <p:nvPr/>
        </p:nvCxnSpPr>
        <p:spPr>
          <a:xfrm flipH="1">
            <a:off x="6310411" y="4095932"/>
            <a:ext cx="516422" cy="0"/>
          </a:xfrm>
          <a:prstGeom prst="line">
            <a:avLst/>
          </a:prstGeom>
          <a:ln w="3175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箭頭接點 92">
            <a:extLst>
              <a:ext uri="{FF2B5EF4-FFF2-40B4-BE49-F238E27FC236}">
                <a16:creationId xmlns:a16="http://schemas.microsoft.com/office/drawing/2014/main" id="{2D25D85C-DECB-A94D-AD2F-3BF458A42692}"/>
              </a:ext>
            </a:extLst>
          </p:cNvPr>
          <p:cNvCxnSpPr>
            <a:cxnSpLocks/>
            <a:endCxn id="78" idx="1"/>
          </p:cNvCxnSpPr>
          <p:nvPr/>
        </p:nvCxnSpPr>
        <p:spPr>
          <a:xfrm>
            <a:off x="1884512" y="4095932"/>
            <a:ext cx="3277308"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1191AD8A-2C97-7544-A8C9-FC737A21FE96}"/>
              </a:ext>
            </a:extLst>
          </p:cNvPr>
          <p:cNvSpPr txBox="1"/>
          <p:nvPr/>
        </p:nvSpPr>
        <p:spPr>
          <a:xfrm>
            <a:off x="3080425" y="4114636"/>
            <a:ext cx="77457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Trigger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grpSp>
        <p:nvGrpSpPr>
          <p:cNvPr id="36" name="群組 35"/>
          <p:cNvGrpSpPr/>
          <p:nvPr/>
        </p:nvGrpSpPr>
        <p:grpSpPr>
          <a:xfrm>
            <a:off x="4273194" y="2886899"/>
            <a:ext cx="925276" cy="917275"/>
            <a:chOff x="4273194" y="2886899"/>
            <a:chExt cx="925276" cy="917275"/>
          </a:xfrm>
        </p:grpSpPr>
        <p:cxnSp>
          <p:nvCxnSpPr>
            <p:cNvPr id="96" name="直線箭頭接點 95">
              <a:extLst>
                <a:ext uri="{FF2B5EF4-FFF2-40B4-BE49-F238E27FC236}">
                  <a16:creationId xmlns:a16="http://schemas.microsoft.com/office/drawing/2014/main" id="{7640CA24-F5C5-F145-A9CF-1DC61DFBE914}"/>
                </a:ext>
              </a:extLst>
            </p:cNvPr>
            <p:cNvCxnSpPr>
              <a:cxnSpLocks/>
            </p:cNvCxnSpPr>
            <p:nvPr/>
          </p:nvCxnSpPr>
          <p:spPr>
            <a:xfrm rot="20869649" flipH="1" flipV="1">
              <a:off x="4319062" y="2886899"/>
              <a:ext cx="879408" cy="82277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箭頭接點 98">
              <a:extLst>
                <a:ext uri="{FF2B5EF4-FFF2-40B4-BE49-F238E27FC236}">
                  <a16:creationId xmlns:a16="http://schemas.microsoft.com/office/drawing/2014/main" id="{91419A0C-06F0-3E4F-B87C-2425872879CD}"/>
                </a:ext>
              </a:extLst>
            </p:cNvPr>
            <p:cNvCxnSpPr>
              <a:cxnSpLocks/>
            </p:cNvCxnSpPr>
            <p:nvPr/>
          </p:nvCxnSpPr>
          <p:spPr>
            <a:xfrm rot="20869649">
              <a:off x="4273194" y="3006984"/>
              <a:ext cx="838933" cy="79719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文字方塊 107">
            <a:extLst>
              <a:ext uri="{FF2B5EF4-FFF2-40B4-BE49-F238E27FC236}">
                <a16:creationId xmlns:a16="http://schemas.microsoft.com/office/drawing/2014/main" id="{37CE55D0-0832-7D45-B77D-572B6BF883C7}"/>
              </a:ext>
            </a:extLst>
          </p:cNvPr>
          <p:cNvSpPr txBox="1"/>
          <p:nvPr/>
        </p:nvSpPr>
        <p:spPr>
          <a:xfrm>
            <a:off x="4666144" y="3003037"/>
            <a:ext cx="503664"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Call</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136" name="直線箭頭接點 135">
            <a:extLst>
              <a:ext uri="{FF2B5EF4-FFF2-40B4-BE49-F238E27FC236}">
                <a16:creationId xmlns:a16="http://schemas.microsoft.com/office/drawing/2014/main" id="{44DA3D48-61BD-3742-98FE-B8523D13A6E0}"/>
              </a:ext>
            </a:extLst>
          </p:cNvPr>
          <p:cNvCxnSpPr>
            <a:cxnSpLocks/>
          </p:cNvCxnSpPr>
          <p:nvPr/>
        </p:nvCxnSpPr>
        <p:spPr>
          <a:xfrm flipV="1">
            <a:off x="3663227" y="1637888"/>
            <a:ext cx="4776" cy="56266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箭頭接點 136">
            <a:extLst>
              <a:ext uri="{FF2B5EF4-FFF2-40B4-BE49-F238E27FC236}">
                <a16:creationId xmlns:a16="http://schemas.microsoft.com/office/drawing/2014/main" id="{E7B0ADF5-B6FA-A040-9907-B0E0BAB4C050}"/>
              </a:ext>
            </a:extLst>
          </p:cNvPr>
          <p:cNvCxnSpPr>
            <a:cxnSpLocks/>
          </p:cNvCxnSpPr>
          <p:nvPr/>
        </p:nvCxnSpPr>
        <p:spPr>
          <a:xfrm>
            <a:off x="3489554" y="1685323"/>
            <a:ext cx="0" cy="53563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8" name="文字方塊 137">
            <a:extLst>
              <a:ext uri="{FF2B5EF4-FFF2-40B4-BE49-F238E27FC236}">
                <a16:creationId xmlns:a16="http://schemas.microsoft.com/office/drawing/2014/main" id="{94C896FE-9916-A74B-BEA4-F882C9336AC0}"/>
              </a:ext>
            </a:extLst>
          </p:cNvPr>
          <p:cNvSpPr txBox="1"/>
          <p:nvPr/>
        </p:nvSpPr>
        <p:spPr>
          <a:xfrm>
            <a:off x="3675922" y="1803639"/>
            <a:ext cx="894867" cy="307777"/>
          </a:xfrm>
          <a:prstGeom prst="rect">
            <a:avLst/>
          </a:prstGeom>
          <a:noFill/>
        </p:spPr>
        <p:txBody>
          <a:bodyPr wrap="squar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Get </a:t>
            </a:r>
            <a:r>
              <a:rPr kumimoji="1" lang="en-US" altLang="zh-TW" b="1" dirty="0" err="1">
                <a:solidFill>
                  <a:srgbClr val="7030A0"/>
                </a:solidFill>
                <a:latin typeface="Times New Roman" panose="02020603050405020304" pitchFamily="18" charset="0"/>
                <a:cs typeface="Times New Roman" panose="02020603050405020304" pitchFamily="18" charset="0"/>
              </a:rPr>
              <a:t>Txs</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sp>
        <p:nvSpPr>
          <p:cNvPr id="145" name="圓角矩形 144">
            <a:extLst>
              <a:ext uri="{FF2B5EF4-FFF2-40B4-BE49-F238E27FC236}">
                <a16:creationId xmlns:a16="http://schemas.microsoft.com/office/drawing/2014/main" id="{067B3C81-41E9-5942-98EB-7AD6F2EC9721}"/>
              </a:ext>
            </a:extLst>
          </p:cNvPr>
          <p:cNvSpPr/>
          <p:nvPr/>
        </p:nvSpPr>
        <p:spPr>
          <a:xfrm>
            <a:off x="4870613" y="3419657"/>
            <a:ext cx="3813945" cy="1723842"/>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42" name="群組 41"/>
          <p:cNvGrpSpPr/>
          <p:nvPr/>
        </p:nvGrpSpPr>
        <p:grpSpPr>
          <a:xfrm>
            <a:off x="3068566" y="2239981"/>
            <a:ext cx="1064292" cy="1333564"/>
            <a:chOff x="3068566" y="2239981"/>
            <a:chExt cx="1064292" cy="1333564"/>
          </a:xfrm>
        </p:grpSpPr>
        <p:sp>
          <p:nvSpPr>
            <p:cNvPr id="43" name="文字方塊 42">
              <a:extLst>
                <a:ext uri="{FF2B5EF4-FFF2-40B4-BE49-F238E27FC236}">
                  <a16:creationId xmlns:a16="http://schemas.microsoft.com/office/drawing/2014/main" id="{E2239689-D2BE-8F40-8EAF-EE7C22BAFD95}"/>
                </a:ext>
              </a:extLst>
            </p:cNvPr>
            <p:cNvSpPr txBox="1"/>
            <p:nvPr/>
          </p:nvSpPr>
          <p:spPr>
            <a:xfrm>
              <a:off x="3128985" y="3265768"/>
              <a:ext cx="898003"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API</a:t>
              </a:r>
              <a:endParaRPr kumimoji="1" lang="zh-TW" altLang="en-US" b="1" dirty="0">
                <a:latin typeface="Times New Roman" panose="02020603050405020304" pitchFamily="18" charset="0"/>
                <a:cs typeface="Times New Roman" panose="02020603050405020304" pitchFamily="18" charset="0"/>
              </a:endParaRPr>
            </a:p>
          </p:txBody>
        </p:sp>
        <p:pic>
          <p:nvPicPr>
            <p:cNvPr id="160" name="圖片 159">
              <a:extLst>
                <a:ext uri="{FF2B5EF4-FFF2-40B4-BE49-F238E27FC236}">
                  <a16:creationId xmlns:a16="http://schemas.microsoft.com/office/drawing/2014/main" id="{81EB88C2-FDEE-FA42-82E4-9B82A67A0DFA}"/>
                </a:ext>
              </a:extLst>
            </p:cNvPr>
            <p:cNvPicPr>
              <a:picLocks noChangeAspect="1"/>
            </p:cNvPicPr>
            <p:nvPr/>
          </p:nvPicPr>
          <p:blipFill>
            <a:blip r:embed="rId8"/>
            <a:stretch>
              <a:fillRect/>
            </a:stretch>
          </p:blipFill>
          <p:spPr>
            <a:xfrm>
              <a:off x="3068566" y="2239981"/>
              <a:ext cx="1064292" cy="1064292"/>
            </a:xfrm>
            <a:prstGeom prst="rect">
              <a:avLst/>
            </a:prstGeom>
          </p:spPr>
        </p:pic>
      </p:grpSp>
      <p:cxnSp>
        <p:nvCxnSpPr>
          <p:cNvPr id="57" name="直線箭頭接點 56">
            <a:extLst>
              <a:ext uri="{FF2B5EF4-FFF2-40B4-BE49-F238E27FC236}">
                <a16:creationId xmlns:a16="http://schemas.microsoft.com/office/drawing/2014/main" id="{963C5AA8-1D87-E343-BDED-1EFA50E3E616}"/>
              </a:ext>
            </a:extLst>
          </p:cNvPr>
          <p:cNvCxnSpPr>
            <a:cxnSpLocks/>
          </p:cNvCxnSpPr>
          <p:nvPr/>
        </p:nvCxnSpPr>
        <p:spPr>
          <a:xfrm>
            <a:off x="7455181" y="2884120"/>
            <a:ext cx="8831" cy="479654"/>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FA7B04D0-9B09-2C4C-8952-054889E9D7CC}"/>
              </a:ext>
            </a:extLst>
          </p:cNvPr>
          <p:cNvSpPr txBox="1"/>
          <p:nvPr/>
        </p:nvSpPr>
        <p:spPr>
          <a:xfrm>
            <a:off x="626198" y="3171260"/>
            <a:ext cx="954107" cy="307777"/>
          </a:xfrm>
          <a:prstGeom prst="rect">
            <a:avLst/>
          </a:prstGeom>
          <a:noFill/>
        </p:spPr>
        <p:txBody>
          <a:bodyPr wrap="none" rtlCol="0">
            <a:spAutoFit/>
          </a:bodyPr>
          <a:lstStyle/>
          <a:p>
            <a:r>
              <a:rPr kumimoji="1" lang="en-US" altLang="zh-TW" b="1" i="1" dirty="0">
                <a:latin typeface="Times New Roman" panose="02020603050405020304" pitchFamily="18" charset="0"/>
                <a:cs typeface="Times New Roman" panose="02020603050405020304" pitchFamily="18" charset="0"/>
              </a:rPr>
              <a:t>Trigger/8s</a:t>
            </a:r>
            <a:endParaRPr kumimoji="1" lang="zh-TW" altLang="en-US" b="1" i="1" dirty="0">
              <a:latin typeface="Times New Roman" panose="02020603050405020304" pitchFamily="18" charset="0"/>
              <a:cs typeface="Times New Roman" panose="02020603050405020304" pitchFamily="18" charset="0"/>
            </a:endParaRPr>
          </a:p>
        </p:txBody>
      </p:sp>
      <p:grpSp>
        <p:nvGrpSpPr>
          <p:cNvPr id="44" name="群組 43"/>
          <p:cNvGrpSpPr/>
          <p:nvPr/>
        </p:nvGrpSpPr>
        <p:grpSpPr>
          <a:xfrm>
            <a:off x="6446579" y="166310"/>
            <a:ext cx="2279771" cy="1141248"/>
            <a:chOff x="6446579" y="166310"/>
            <a:chExt cx="2279771" cy="1141248"/>
          </a:xfrm>
        </p:grpSpPr>
        <p:pic>
          <p:nvPicPr>
            <p:cNvPr id="82" name="圖片 81">
              <a:extLst>
                <a:ext uri="{FF2B5EF4-FFF2-40B4-BE49-F238E27FC236}">
                  <a16:creationId xmlns:a16="http://schemas.microsoft.com/office/drawing/2014/main" id="{3B67D617-A0D7-6149-8C73-78C8ECD70585}"/>
                </a:ext>
              </a:extLst>
            </p:cNvPr>
            <p:cNvPicPr>
              <a:picLocks noChangeAspect="1"/>
            </p:cNvPicPr>
            <p:nvPr/>
          </p:nvPicPr>
          <p:blipFill>
            <a:blip r:embed="rId9"/>
            <a:stretch>
              <a:fillRect/>
            </a:stretch>
          </p:blipFill>
          <p:spPr>
            <a:xfrm>
              <a:off x="6446579" y="522576"/>
              <a:ext cx="716525" cy="716525"/>
            </a:xfrm>
            <a:prstGeom prst="rect">
              <a:avLst/>
            </a:prstGeom>
          </p:spPr>
        </p:pic>
        <p:pic>
          <p:nvPicPr>
            <p:cNvPr id="83" name="圖片 82">
              <a:extLst>
                <a:ext uri="{FF2B5EF4-FFF2-40B4-BE49-F238E27FC236}">
                  <a16:creationId xmlns:a16="http://schemas.microsoft.com/office/drawing/2014/main" id="{4F8F1DE4-E8E4-D745-8940-80006A5EFFB0}"/>
                </a:ext>
              </a:extLst>
            </p:cNvPr>
            <p:cNvPicPr>
              <a:picLocks noChangeAspect="1"/>
            </p:cNvPicPr>
            <p:nvPr/>
          </p:nvPicPr>
          <p:blipFill>
            <a:blip r:embed="rId10"/>
            <a:stretch>
              <a:fillRect/>
            </a:stretch>
          </p:blipFill>
          <p:spPr>
            <a:xfrm>
              <a:off x="7228201" y="522575"/>
              <a:ext cx="716526" cy="716526"/>
            </a:xfrm>
            <a:prstGeom prst="rect">
              <a:avLst/>
            </a:prstGeom>
          </p:spPr>
        </p:pic>
        <p:pic>
          <p:nvPicPr>
            <p:cNvPr id="85" name="圖片 84">
              <a:extLst>
                <a:ext uri="{FF2B5EF4-FFF2-40B4-BE49-F238E27FC236}">
                  <a16:creationId xmlns:a16="http://schemas.microsoft.com/office/drawing/2014/main" id="{C2F43C4F-E257-BB48-A73C-D298F7A7B396}"/>
                </a:ext>
              </a:extLst>
            </p:cNvPr>
            <p:cNvPicPr>
              <a:picLocks noChangeAspect="1"/>
            </p:cNvPicPr>
            <p:nvPr/>
          </p:nvPicPr>
          <p:blipFill>
            <a:blip r:embed="rId11"/>
            <a:stretch>
              <a:fillRect/>
            </a:stretch>
          </p:blipFill>
          <p:spPr>
            <a:xfrm>
              <a:off x="8009824" y="522575"/>
              <a:ext cx="716526" cy="716526"/>
            </a:xfrm>
            <a:prstGeom prst="rect">
              <a:avLst/>
            </a:prstGeom>
          </p:spPr>
        </p:pic>
        <p:sp>
          <p:nvSpPr>
            <p:cNvPr id="87" name="圓角矩形 86">
              <a:extLst>
                <a:ext uri="{FF2B5EF4-FFF2-40B4-BE49-F238E27FC236}">
                  <a16:creationId xmlns:a16="http://schemas.microsoft.com/office/drawing/2014/main" id="{ED9B5819-7265-3C48-9CB9-1FB0FCB7A341}"/>
                </a:ext>
              </a:extLst>
            </p:cNvPr>
            <p:cNvSpPr/>
            <p:nvPr/>
          </p:nvSpPr>
          <p:spPr>
            <a:xfrm>
              <a:off x="6446579" y="212643"/>
              <a:ext cx="2279771" cy="1094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8" name="文字方塊 87">
              <a:extLst>
                <a:ext uri="{FF2B5EF4-FFF2-40B4-BE49-F238E27FC236}">
                  <a16:creationId xmlns:a16="http://schemas.microsoft.com/office/drawing/2014/main" id="{537F9EEB-2735-4D41-BD9D-D5ECBAB107B3}"/>
                </a:ext>
              </a:extLst>
            </p:cNvPr>
            <p:cNvSpPr txBox="1"/>
            <p:nvPr/>
          </p:nvSpPr>
          <p:spPr>
            <a:xfrm>
              <a:off x="7288946" y="166310"/>
              <a:ext cx="615874"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grpSp>
        <p:nvGrpSpPr>
          <p:cNvPr id="6" name="群組 5"/>
          <p:cNvGrpSpPr/>
          <p:nvPr/>
        </p:nvGrpSpPr>
        <p:grpSpPr>
          <a:xfrm>
            <a:off x="365065" y="0"/>
            <a:ext cx="4452040" cy="1723842"/>
            <a:chOff x="365065" y="0"/>
            <a:chExt cx="4452040" cy="1723842"/>
          </a:xfrm>
        </p:grpSpPr>
        <p:grpSp>
          <p:nvGrpSpPr>
            <p:cNvPr id="27" name="群組 26"/>
            <p:cNvGrpSpPr/>
            <p:nvPr/>
          </p:nvGrpSpPr>
          <p:grpSpPr>
            <a:xfrm>
              <a:off x="2348581" y="66477"/>
              <a:ext cx="2468524" cy="1625369"/>
              <a:chOff x="2348581" y="66477"/>
              <a:chExt cx="2468524" cy="1625369"/>
            </a:xfrm>
          </p:grpSpPr>
          <p:sp>
            <p:nvSpPr>
              <p:cNvPr id="31" name="橢圓 30">
                <a:extLst>
                  <a:ext uri="{FF2B5EF4-FFF2-40B4-BE49-F238E27FC236}">
                    <a16:creationId xmlns:a16="http://schemas.microsoft.com/office/drawing/2014/main" id="{F933A544-EABC-E643-907B-D6B1F93B4A63}"/>
                  </a:ext>
                </a:extLst>
              </p:cNvPr>
              <p:cNvSpPr/>
              <p:nvPr/>
            </p:nvSpPr>
            <p:spPr>
              <a:xfrm>
                <a:off x="2977149" y="66477"/>
                <a:ext cx="1242361" cy="1312657"/>
              </a:xfrm>
              <a:prstGeom prst="ellipse">
                <a:avLst/>
              </a:prstGeom>
              <a:noFill/>
              <a:ln w="3810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sp>
            <p:nvSpPr>
              <p:cNvPr id="32" name="文字方塊 31">
                <a:extLst>
                  <a:ext uri="{FF2B5EF4-FFF2-40B4-BE49-F238E27FC236}">
                    <a16:creationId xmlns:a16="http://schemas.microsoft.com/office/drawing/2014/main" id="{CF4309E4-0AA6-474F-A373-7827CD634AE6}"/>
                  </a:ext>
                </a:extLst>
              </p:cNvPr>
              <p:cNvSpPr txBox="1"/>
              <p:nvPr/>
            </p:nvSpPr>
            <p:spPr>
              <a:xfrm>
                <a:off x="2348581" y="1353292"/>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Main Net</a:t>
                </a:r>
                <a:endParaRPr kumimoji="1" lang="zh-TW" altLang="en-US" sz="1600" b="1" dirty="0">
                  <a:latin typeface="Times New Roman" panose="02020603050405020304" pitchFamily="18" charset="0"/>
                  <a:cs typeface="Times New Roman" panose="02020603050405020304" pitchFamily="18" charset="0"/>
                </a:endParaRPr>
              </a:p>
            </p:txBody>
          </p:sp>
          <p:pic>
            <p:nvPicPr>
              <p:cNvPr id="34" name="圖片 33">
                <a:extLst>
                  <a:ext uri="{FF2B5EF4-FFF2-40B4-BE49-F238E27FC236}">
                    <a16:creationId xmlns:a16="http://schemas.microsoft.com/office/drawing/2014/main" id="{DE53AC56-00C4-D44D-BAC5-E67E5438CD4F}"/>
                  </a:ext>
                </a:extLst>
              </p:cNvPr>
              <p:cNvPicPr>
                <a:picLocks noChangeAspect="1"/>
              </p:cNvPicPr>
              <p:nvPr/>
            </p:nvPicPr>
            <p:blipFill>
              <a:blip r:embed="rId12"/>
              <a:stretch>
                <a:fillRect/>
              </a:stretch>
            </p:blipFill>
            <p:spPr>
              <a:xfrm>
                <a:off x="3566832" y="175759"/>
                <a:ext cx="410400" cy="410400"/>
              </a:xfrm>
              <a:prstGeom prst="rect">
                <a:avLst/>
              </a:prstGeom>
            </p:spPr>
          </p:pic>
          <p:pic>
            <p:nvPicPr>
              <p:cNvPr id="37" name="圖片 36">
                <a:extLst>
                  <a:ext uri="{FF2B5EF4-FFF2-40B4-BE49-F238E27FC236}">
                    <a16:creationId xmlns:a16="http://schemas.microsoft.com/office/drawing/2014/main" id="{3B0788D3-27F2-1443-95F0-1749C6D918EE}"/>
                  </a:ext>
                </a:extLst>
              </p:cNvPr>
              <p:cNvPicPr>
                <a:picLocks noChangeAspect="1"/>
              </p:cNvPicPr>
              <p:nvPr/>
            </p:nvPicPr>
            <p:blipFill>
              <a:blip r:embed="rId12"/>
              <a:stretch>
                <a:fillRect/>
              </a:stretch>
            </p:blipFill>
            <p:spPr>
              <a:xfrm>
                <a:off x="3057311" y="286335"/>
                <a:ext cx="410400" cy="410400"/>
              </a:xfrm>
              <a:prstGeom prst="rect">
                <a:avLst/>
              </a:prstGeom>
            </p:spPr>
          </p:pic>
          <p:pic>
            <p:nvPicPr>
              <p:cNvPr id="38" name="圖片 37">
                <a:extLst>
                  <a:ext uri="{FF2B5EF4-FFF2-40B4-BE49-F238E27FC236}">
                    <a16:creationId xmlns:a16="http://schemas.microsoft.com/office/drawing/2014/main" id="{77005CDB-2433-B549-A44E-7F3CA5683DF1}"/>
                  </a:ext>
                </a:extLst>
              </p:cNvPr>
              <p:cNvPicPr>
                <a:picLocks noChangeAspect="1"/>
              </p:cNvPicPr>
              <p:nvPr/>
            </p:nvPicPr>
            <p:blipFill>
              <a:blip r:embed="rId12"/>
              <a:stretch>
                <a:fillRect/>
              </a:stretch>
            </p:blipFill>
            <p:spPr>
              <a:xfrm>
                <a:off x="3377643" y="503334"/>
                <a:ext cx="410400" cy="410400"/>
              </a:xfrm>
              <a:prstGeom prst="rect">
                <a:avLst/>
              </a:prstGeom>
            </p:spPr>
          </p:pic>
          <p:pic>
            <p:nvPicPr>
              <p:cNvPr id="39" name="圖片 38">
                <a:extLst>
                  <a:ext uri="{FF2B5EF4-FFF2-40B4-BE49-F238E27FC236}">
                    <a16:creationId xmlns:a16="http://schemas.microsoft.com/office/drawing/2014/main" id="{E8600AB5-04C5-1C4D-89AD-AF38C0E54270}"/>
                  </a:ext>
                </a:extLst>
              </p:cNvPr>
              <p:cNvPicPr>
                <a:picLocks noChangeAspect="1"/>
              </p:cNvPicPr>
              <p:nvPr/>
            </p:nvPicPr>
            <p:blipFill>
              <a:blip r:embed="rId12"/>
              <a:stretch>
                <a:fillRect/>
              </a:stretch>
            </p:blipFill>
            <p:spPr>
              <a:xfrm>
                <a:off x="3809466" y="577822"/>
                <a:ext cx="410400" cy="410400"/>
              </a:xfrm>
              <a:prstGeom prst="rect">
                <a:avLst/>
              </a:prstGeom>
            </p:spPr>
          </p:pic>
          <p:pic>
            <p:nvPicPr>
              <p:cNvPr id="40" name="圖片 39">
                <a:extLst>
                  <a:ext uri="{FF2B5EF4-FFF2-40B4-BE49-F238E27FC236}">
                    <a16:creationId xmlns:a16="http://schemas.microsoft.com/office/drawing/2014/main" id="{B778DEB5-1632-AB41-B7E6-83D333B2CCFF}"/>
                  </a:ext>
                </a:extLst>
              </p:cNvPr>
              <p:cNvPicPr>
                <a:picLocks noChangeAspect="1"/>
              </p:cNvPicPr>
              <p:nvPr/>
            </p:nvPicPr>
            <p:blipFill>
              <a:blip r:embed="rId12"/>
              <a:stretch>
                <a:fillRect/>
              </a:stretch>
            </p:blipFill>
            <p:spPr>
              <a:xfrm>
                <a:off x="3148051" y="814108"/>
                <a:ext cx="410400" cy="410400"/>
              </a:xfrm>
              <a:prstGeom prst="rect">
                <a:avLst/>
              </a:prstGeom>
            </p:spPr>
          </p:pic>
          <p:pic>
            <p:nvPicPr>
              <p:cNvPr id="41" name="圖片 40">
                <a:extLst>
                  <a:ext uri="{FF2B5EF4-FFF2-40B4-BE49-F238E27FC236}">
                    <a16:creationId xmlns:a16="http://schemas.microsoft.com/office/drawing/2014/main" id="{A6AE10C8-6FC5-8A41-AB69-C713099DD8BC}"/>
                  </a:ext>
                </a:extLst>
              </p:cNvPr>
              <p:cNvPicPr>
                <a:picLocks noChangeAspect="1"/>
              </p:cNvPicPr>
              <p:nvPr/>
            </p:nvPicPr>
            <p:blipFill>
              <a:blip r:embed="rId12"/>
              <a:stretch>
                <a:fillRect/>
              </a:stretch>
            </p:blipFill>
            <p:spPr>
              <a:xfrm>
                <a:off x="3559163" y="891421"/>
                <a:ext cx="410400" cy="410400"/>
              </a:xfrm>
              <a:prstGeom prst="rect">
                <a:avLst/>
              </a:prstGeom>
            </p:spPr>
          </p:pic>
        </p:grpSp>
        <p:sp>
          <p:nvSpPr>
            <p:cNvPr id="89" name="圓角矩形 88">
              <a:extLst>
                <a:ext uri="{FF2B5EF4-FFF2-40B4-BE49-F238E27FC236}">
                  <a16:creationId xmlns:a16="http://schemas.microsoft.com/office/drawing/2014/main" id="{7DA101AC-4771-5042-BDD2-AED31F4F902D}"/>
                </a:ext>
              </a:extLst>
            </p:cNvPr>
            <p:cNvSpPr/>
            <p:nvPr/>
          </p:nvSpPr>
          <p:spPr>
            <a:xfrm>
              <a:off x="365065" y="0"/>
              <a:ext cx="4192620" cy="17238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0" name="直線接點 89">
              <a:extLst>
                <a:ext uri="{FF2B5EF4-FFF2-40B4-BE49-F238E27FC236}">
                  <a16:creationId xmlns:a16="http://schemas.microsoft.com/office/drawing/2014/main" id="{2D7C9A7D-EB4D-F64A-B480-E0BE1005E215}"/>
                </a:ext>
              </a:extLst>
            </p:cNvPr>
            <p:cNvCxnSpPr>
              <a:cxnSpLocks/>
            </p:cNvCxnSpPr>
            <p:nvPr/>
          </p:nvCxnSpPr>
          <p:spPr>
            <a:xfrm flipH="1">
              <a:off x="2015691" y="696735"/>
              <a:ext cx="766369"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5" name="群組 44"/>
            <p:cNvGrpSpPr/>
            <p:nvPr/>
          </p:nvGrpSpPr>
          <p:grpSpPr>
            <a:xfrm>
              <a:off x="576870" y="93102"/>
              <a:ext cx="1438821" cy="1297827"/>
              <a:chOff x="576870" y="93102"/>
              <a:chExt cx="1438821" cy="1297827"/>
            </a:xfrm>
          </p:grpSpPr>
          <p:pic>
            <p:nvPicPr>
              <p:cNvPr id="3" name="圖片 2">
                <a:extLst>
                  <a:ext uri="{FF2B5EF4-FFF2-40B4-BE49-F238E27FC236}">
                    <a16:creationId xmlns:a16="http://schemas.microsoft.com/office/drawing/2014/main" id="{4BF6E16E-EFAF-034F-AD35-FE4F9492B326}"/>
                  </a:ext>
                </a:extLst>
              </p:cNvPr>
              <p:cNvPicPr>
                <a:picLocks noChangeAspect="1"/>
              </p:cNvPicPr>
              <p:nvPr/>
            </p:nvPicPr>
            <p:blipFill>
              <a:blip r:embed="rId9"/>
              <a:stretch>
                <a:fillRect/>
              </a:stretch>
            </p:blipFill>
            <p:spPr>
              <a:xfrm>
                <a:off x="576870" y="743737"/>
                <a:ext cx="415590" cy="415590"/>
              </a:xfrm>
              <a:prstGeom prst="rect">
                <a:avLst/>
              </a:prstGeom>
            </p:spPr>
          </p:pic>
          <p:pic>
            <p:nvPicPr>
              <p:cNvPr id="46" name="圖片 45">
                <a:extLst>
                  <a:ext uri="{FF2B5EF4-FFF2-40B4-BE49-F238E27FC236}">
                    <a16:creationId xmlns:a16="http://schemas.microsoft.com/office/drawing/2014/main" id="{2732B9CE-D599-4347-9B4E-A8FF3A42286A}"/>
                  </a:ext>
                </a:extLst>
              </p:cNvPr>
              <p:cNvPicPr>
                <a:picLocks noChangeAspect="1"/>
              </p:cNvPicPr>
              <p:nvPr/>
            </p:nvPicPr>
            <p:blipFill>
              <a:blip r:embed="rId10"/>
              <a:stretch>
                <a:fillRect/>
              </a:stretch>
            </p:blipFill>
            <p:spPr>
              <a:xfrm>
                <a:off x="1087889" y="93102"/>
                <a:ext cx="415591" cy="415591"/>
              </a:xfrm>
              <a:prstGeom prst="rect">
                <a:avLst/>
              </a:prstGeom>
            </p:spPr>
          </p:pic>
          <p:pic>
            <p:nvPicPr>
              <p:cNvPr id="48" name="圖片 47">
                <a:extLst>
                  <a:ext uri="{FF2B5EF4-FFF2-40B4-BE49-F238E27FC236}">
                    <a16:creationId xmlns:a16="http://schemas.microsoft.com/office/drawing/2014/main" id="{09C1CE31-3551-114F-BD3B-B5185BB3599B}"/>
                  </a:ext>
                </a:extLst>
              </p:cNvPr>
              <p:cNvPicPr>
                <a:picLocks noChangeAspect="1"/>
              </p:cNvPicPr>
              <p:nvPr/>
            </p:nvPicPr>
            <p:blipFill>
              <a:blip r:embed="rId11"/>
              <a:stretch>
                <a:fillRect/>
              </a:stretch>
            </p:blipFill>
            <p:spPr>
              <a:xfrm>
                <a:off x="1600099" y="743737"/>
                <a:ext cx="415592" cy="415592"/>
              </a:xfrm>
              <a:prstGeom prst="rect">
                <a:avLst/>
              </a:prstGeom>
            </p:spPr>
          </p:pic>
          <p:cxnSp>
            <p:nvCxnSpPr>
              <p:cNvPr id="54" name="直線箭頭接點 53">
                <a:extLst>
                  <a:ext uri="{FF2B5EF4-FFF2-40B4-BE49-F238E27FC236}">
                    <a16:creationId xmlns:a16="http://schemas.microsoft.com/office/drawing/2014/main" id="{85B960DF-38D6-244A-BB5C-1A3498868E96}"/>
                  </a:ext>
                </a:extLst>
              </p:cNvPr>
              <p:cNvCxnSpPr>
                <a:cxnSpLocks/>
              </p:cNvCxnSpPr>
              <p:nvPr/>
            </p:nvCxnSpPr>
            <p:spPr>
              <a:xfrm>
                <a:off x="1516306" y="401597"/>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64910B96-2727-2044-ADB7-A1014C9BA6DE}"/>
                  </a:ext>
                </a:extLst>
              </p:cNvPr>
              <p:cNvCxnSpPr>
                <a:cxnSpLocks/>
              </p:cNvCxnSpPr>
              <p:nvPr/>
            </p:nvCxnSpPr>
            <p:spPr>
              <a:xfrm>
                <a:off x="1097675" y="1027492"/>
                <a:ext cx="359851" cy="1734"/>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線箭頭接點 96">
                <a:extLst>
                  <a:ext uri="{FF2B5EF4-FFF2-40B4-BE49-F238E27FC236}">
                    <a16:creationId xmlns:a16="http://schemas.microsoft.com/office/drawing/2014/main" id="{80C0F179-C7BF-BE42-907D-9F12B52D0A0D}"/>
                  </a:ext>
                </a:extLst>
              </p:cNvPr>
              <p:cNvCxnSpPr>
                <a:cxnSpLocks/>
              </p:cNvCxnSpPr>
              <p:nvPr/>
            </p:nvCxnSpPr>
            <p:spPr>
              <a:xfrm flipH="1">
                <a:off x="825178" y="400839"/>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C9B380C0-F699-8141-A16D-2E5BC5735C56}"/>
                  </a:ext>
                </a:extLst>
              </p:cNvPr>
              <p:cNvSpPr txBox="1"/>
              <p:nvPr/>
            </p:nvSpPr>
            <p:spPr>
              <a:xfrm>
                <a:off x="780895" y="1113930"/>
                <a:ext cx="1016625" cy="276999"/>
              </a:xfrm>
              <a:prstGeom prst="rect">
                <a:avLst/>
              </a:prstGeom>
              <a:noFill/>
            </p:spPr>
            <p:txBody>
              <a:bodyPr wrap="none" rtlCol="0">
                <a:spAutoFit/>
              </a:bodyPr>
              <a:lstStyle/>
              <a:p>
                <a:r>
                  <a:rPr kumimoji="1" lang="en-US" altLang="zh-TW" sz="1200" dirty="0">
                    <a:solidFill>
                      <a:schemeClr val="tx1">
                        <a:lumMod val="65000"/>
                        <a:lumOff val="35000"/>
                      </a:schemeClr>
                    </a:solidFill>
                    <a:latin typeface="Times New Roman" panose="02020603050405020304" pitchFamily="18" charset="0"/>
                    <a:cs typeface="Times New Roman" panose="02020603050405020304" pitchFamily="18" charset="0"/>
                  </a:rPr>
                  <a:t>(Transaction)</a:t>
                </a:r>
                <a:endParaRPr kumimoji="1" lang="zh-TW"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74" name="圖片 73">
                <a:extLst>
                  <a:ext uri="{FF2B5EF4-FFF2-40B4-BE49-F238E27FC236}">
                    <a16:creationId xmlns:a16="http://schemas.microsoft.com/office/drawing/2014/main" id="{A5E1AF10-783C-564C-85DD-4833E90049F4}"/>
                  </a:ext>
                </a:extLst>
              </p:cNvPr>
              <p:cNvPicPr>
                <a:picLocks noChangeAspect="1"/>
              </p:cNvPicPr>
              <p:nvPr/>
            </p:nvPicPr>
            <p:blipFill>
              <a:blip r:embed="rId13"/>
              <a:stretch>
                <a:fillRect/>
              </a:stretch>
            </p:blipFill>
            <p:spPr>
              <a:xfrm>
                <a:off x="1681312" y="363895"/>
                <a:ext cx="203200" cy="203200"/>
              </a:xfrm>
              <a:prstGeom prst="rect">
                <a:avLst/>
              </a:prstGeom>
            </p:spPr>
          </p:pic>
          <p:pic>
            <p:nvPicPr>
              <p:cNvPr id="77" name="圖片 76">
                <a:extLst>
                  <a:ext uri="{FF2B5EF4-FFF2-40B4-BE49-F238E27FC236}">
                    <a16:creationId xmlns:a16="http://schemas.microsoft.com/office/drawing/2014/main" id="{C7BD3A74-1074-A44D-91E1-E4F02CE42E47}"/>
                  </a:ext>
                </a:extLst>
              </p:cNvPr>
              <p:cNvPicPr>
                <a:picLocks noChangeAspect="1"/>
              </p:cNvPicPr>
              <p:nvPr/>
            </p:nvPicPr>
            <p:blipFill>
              <a:blip r:embed="rId14"/>
              <a:stretch>
                <a:fillRect/>
              </a:stretch>
            </p:blipFill>
            <p:spPr>
              <a:xfrm>
                <a:off x="1192707" y="817856"/>
                <a:ext cx="177800" cy="177800"/>
              </a:xfrm>
              <a:prstGeom prst="rect">
                <a:avLst/>
              </a:prstGeom>
            </p:spPr>
          </p:pic>
          <p:pic>
            <p:nvPicPr>
              <p:cNvPr id="94" name="圖片 93">
                <a:extLst>
                  <a:ext uri="{FF2B5EF4-FFF2-40B4-BE49-F238E27FC236}">
                    <a16:creationId xmlns:a16="http://schemas.microsoft.com/office/drawing/2014/main" id="{C32FCDD0-FD54-DD41-ACDB-E9542318F0B2}"/>
                  </a:ext>
                </a:extLst>
              </p:cNvPr>
              <p:cNvPicPr>
                <a:picLocks noChangeAspect="1"/>
              </p:cNvPicPr>
              <p:nvPr/>
            </p:nvPicPr>
            <p:blipFill>
              <a:blip r:embed="rId15"/>
              <a:stretch>
                <a:fillRect/>
              </a:stretch>
            </p:blipFill>
            <p:spPr>
              <a:xfrm>
                <a:off x="700315" y="363895"/>
                <a:ext cx="203200" cy="203200"/>
              </a:xfrm>
              <a:prstGeom prst="rect">
                <a:avLst/>
              </a:prstGeom>
            </p:spPr>
          </p:pic>
        </p:grpSp>
        <p:sp>
          <p:nvSpPr>
            <p:cNvPr id="100" name="文字方塊 99">
              <a:extLst>
                <a:ext uri="{FF2B5EF4-FFF2-40B4-BE49-F238E27FC236}">
                  <a16:creationId xmlns:a16="http://schemas.microsoft.com/office/drawing/2014/main" id="{E1F6DB1B-6864-A64C-B681-45BAFDDE950F}"/>
                </a:ext>
              </a:extLst>
            </p:cNvPr>
            <p:cNvSpPr txBox="1"/>
            <p:nvPr/>
          </p:nvSpPr>
          <p:spPr>
            <a:xfrm>
              <a:off x="938006" y="1346769"/>
              <a:ext cx="675185"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cxnSp>
        <p:nvCxnSpPr>
          <p:cNvPr id="4" name="直線單箭頭接點 3"/>
          <p:cNvCxnSpPr/>
          <p:nvPr/>
        </p:nvCxnSpPr>
        <p:spPr>
          <a:xfrm flipH="1">
            <a:off x="5894962" y="1307558"/>
            <a:ext cx="807395" cy="2223073"/>
          </a:xfrm>
          <a:prstGeom prst="straightConnector1">
            <a:avLst/>
          </a:prstGeom>
          <a:ln w="3175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6" name="直線單箭頭接點 75"/>
          <p:cNvCxnSpPr/>
          <p:nvPr/>
        </p:nvCxnSpPr>
        <p:spPr>
          <a:xfrm flipV="1">
            <a:off x="5754165" y="1307558"/>
            <a:ext cx="814457" cy="2196150"/>
          </a:xfrm>
          <a:prstGeom prst="straightConnector1">
            <a:avLst/>
          </a:prstGeom>
          <a:ln w="3175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sp>
        <p:nvSpPr>
          <p:cNvPr id="92" name="文字方塊 91">
            <a:extLst>
              <a:ext uri="{FF2B5EF4-FFF2-40B4-BE49-F238E27FC236}">
                <a16:creationId xmlns:a16="http://schemas.microsoft.com/office/drawing/2014/main" id="{E6D06312-65DD-B745-95AB-70E1C6BBEAC1}"/>
              </a:ext>
            </a:extLst>
          </p:cNvPr>
          <p:cNvSpPr txBox="1"/>
          <p:nvPr/>
        </p:nvSpPr>
        <p:spPr>
          <a:xfrm>
            <a:off x="5545438" y="2085636"/>
            <a:ext cx="673582" cy="307777"/>
          </a:xfrm>
          <a:prstGeom prst="rect">
            <a:avLst/>
          </a:prstGeom>
          <a:noFill/>
        </p:spPr>
        <p:txBody>
          <a:bodyPr wrap="none" rtlCol="0">
            <a:spAutoFit/>
          </a:bodyPr>
          <a:lstStyle/>
          <a:p>
            <a:r>
              <a:rPr kumimoji="1" lang="en-US" altLang="zh-TW" b="1" dirty="0">
                <a:solidFill>
                  <a:srgbClr val="FFC000"/>
                </a:solidFill>
                <a:latin typeface="Times New Roman" panose="02020603050405020304" pitchFamily="18" charset="0"/>
                <a:cs typeface="Times New Roman" panose="02020603050405020304" pitchFamily="18" charset="0"/>
              </a:rPr>
              <a:t>Query</a:t>
            </a:r>
            <a:endParaRPr kumimoji="1" lang="zh-TW" altLang="en-US" b="1" dirty="0">
              <a:solidFill>
                <a:srgbClr val="FFC000"/>
              </a:solidFill>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B0183607-F7B0-0C4E-BADF-11EFABCC583B}"/>
              </a:ext>
            </a:extLst>
          </p:cNvPr>
          <p:cNvSpPr txBox="1"/>
          <p:nvPr/>
        </p:nvSpPr>
        <p:spPr>
          <a:xfrm>
            <a:off x="5496094" y="3912535"/>
            <a:ext cx="1015425" cy="307777"/>
          </a:xfrm>
          <a:prstGeom prst="rect">
            <a:avLst/>
          </a:prstGeom>
          <a:noFill/>
        </p:spPr>
        <p:txBody>
          <a:bodyPr wrap="square" rtlCol="0">
            <a:spAutoFit/>
          </a:bodyPr>
          <a:lstStyle/>
          <a:p>
            <a:r>
              <a:rPr kumimoji="1" lang="en-US" altLang="zh-TW" b="1" dirty="0">
                <a:solidFill>
                  <a:srgbClr val="FF0000"/>
                </a:solidFill>
              </a:rPr>
              <a:t>TRACER</a:t>
            </a:r>
            <a:endParaRPr kumimoji="1" lang="zh-TW" altLang="en-US" b="1" dirty="0">
              <a:solidFill>
                <a:srgbClr val="FF0000"/>
              </a:solidFill>
            </a:endParaRPr>
          </a:p>
        </p:txBody>
      </p:sp>
    </p:spTree>
    <p:extLst>
      <p:ext uri="{BB962C8B-B14F-4D97-AF65-F5344CB8AC3E}">
        <p14:creationId xmlns:p14="http://schemas.microsoft.com/office/powerpoint/2010/main" val="1748542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智能合約與</a:t>
            </a:r>
            <a:r>
              <a:rPr lang="en-US" sz="3200" dirty="0" err="1">
                <a:latin typeface="Times New Roman" panose="02020603050405020304" pitchFamily="18" charset="0"/>
                <a:ea typeface="標楷體" panose="03000509000000000000" pitchFamily="65" charset="-120"/>
                <a:cs typeface="Times New Roman" panose="02020603050405020304" pitchFamily="18" charset="0"/>
              </a:rPr>
              <a:t>Oraclize</a:t>
            </a:r>
            <a:r>
              <a:rPr lang="en-US" sz="3200" dirty="0">
                <a:latin typeface="Times New Roman" panose="02020603050405020304" pitchFamily="18" charset="0"/>
                <a:ea typeface="標楷體" panose="03000509000000000000" pitchFamily="65" charset="-120"/>
                <a:cs typeface="Times New Roman" panose="02020603050405020304" pitchFamily="18" charset="0"/>
              </a:rPr>
              <a:t> (Provable)</a:t>
            </a:r>
            <a:r>
              <a:rPr lang="zh-TW" altLang="en-US" sz="3200" dirty="0">
                <a:latin typeface="標楷體" panose="03000509000000000000" pitchFamily="65" charset="-120"/>
                <a:ea typeface="標楷體" panose="03000509000000000000" pitchFamily="65" charset="-120"/>
              </a:rPr>
              <a:t>服務</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服務</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兼容以太坊智能合約</a:t>
            </a: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藉由</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Bridge</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作為與外部世界溝通之橋樑</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監聽</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特定</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Event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、調用</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請求</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再</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將</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取得之</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結果回傳</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依據區塊高度之順序逐一存取交易紀錄</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27</a:t>
            </a:fld>
            <a:endParaRPr lang="zh-TW" altLang="en-US"/>
          </a:p>
        </p:txBody>
      </p:sp>
    </p:spTree>
    <p:extLst>
      <p:ext uri="{BB962C8B-B14F-4D97-AF65-F5344CB8AC3E}">
        <p14:creationId xmlns:p14="http://schemas.microsoft.com/office/powerpoint/2010/main" val="4115319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智能合約與</a:t>
            </a:r>
            <a:r>
              <a:rPr lang="en-US" sz="3200" dirty="0" err="1">
                <a:latin typeface="Times New Roman" panose="02020603050405020304" pitchFamily="18" charset="0"/>
                <a:ea typeface="標楷體" panose="03000509000000000000" pitchFamily="65" charset="-120"/>
                <a:cs typeface="Times New Roman" panose="02020603050405020304" pitchFamily="18" charset="0"/>
              </a:rPr>
              <a:t>Oraclize</a:t>
            </a:r>
            <a:r>
              <a:rPr lang="en-US" sz="3200" dirty="0">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3200" dirty="0">
                <a:latin typeface="標楷體" panose="03000509000000000000" pitchFamily="65" charset="-120"/>
                <a:ea typeface="標楷體" panose="03000509000000000000" pitchFamily="65" charset="-120"/>
              </a:rPr>
              <a:t>服務</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28</a:t>
            </a:fld>
            <a:endParaRPr lang="zh-TW" altLang="en-US"/>
          </a:p>
        </p:txBody>
      </p:sp>
      <p:sp>
        <p:nvSpPr>
          <p:cNvPr id="3" name="文字版面配置區 2"/>
          <p:cNvSpPr>
            <a:spLocks noGrp="1"/>
          </p:cNvSpPr>
          <p:nvPr>
            <p:ph type="body" idx="1"/>
          </p:nvPr>
        </p:nvSpPr>
        <p:spPr>
          <a:xfrm>
            <a:off x="311700" y="1132271"/>
            <a:ext cx="8520600" cy="3416400"/>
          </a:xfrm>
        </p:spPr>
        <p:txBody>
          <a:bodyPr/>
          <a:lstStyle/>
          <a:p>
            <a:endParaRPr lang="zh-TW" altLang="en-US" sz="2400" dirty="0">
              <a:solidFill>
                <a:schemeClr val="tx1"/>
              </a:solidFill>
              <a:latin typeface="標楷體" panose="03000509000000000000" pitchFamily="65" charset="-120"/>
              <a:ea typeface="標楷體" panose="03000509000000000000" pitchFamily="65" charset="-120"/>
            </a:endParaRPr>
          </a:p>
        </p:txBody>
      </p:sp>
      <p:pic>
        <p:nvPicPr>
          <p:cNvPr id="8" name="圖片 7"/>
          <p:cNvPicPr/>
          <p:nvPr/>
        </p:nvPicPr>
        <p:blipFill>
          <a:blip r:embed="rId4" cstate="print">
            <a:extLst>
              <a:ext uri="{28A0092B-C50C-407E-A947-70E740481C1C}">
                <a14:useLocalDpi xmlns:a14="http://schemas.microsoft.com/office/drawing/2010/main" val="0"/>
              </a:ext>
            </a:extLst>
          </a:blip>
          <a:stretch>
            <a:fillRect/>
          </a:stretch>
        </p:blipFill>
        <p:spPr>
          <a:xfrm>
            <a:off x="102106" y="176980"/>
            <a:ext cx="8939787" cy="4879837"/>
          </a:xfrm>
          <a:prstGeom prst="rect">
            <a:avLst/>
          </a:prstGeom>
        </p:spPr>
      </p:pic>
      <p:sp>
        <p:nvSpPr>
          <p:cNvPr id="5" name="矩形 4"/>
          <p:cNvSpPr/>
          <p:nvPr/>
        </p:nvSpPr>
        <p:spPr>
          <a:xfrm>
            <a:off x="2359742" y="766916"/>
            <a:ext cx="707923" cy="42899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89164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cs typeface="Times New Roman" panose="02020603050405020304" pitchFamily="18" charset="0"/>
              </a:rPr>
              <a:t>交易內容處理方法</a:t>
            </a:r>
            <a:r>
              <a:rPr lang="en-US" sz="3200" dirty="0">
                <a:latin typeface="Times New Roman" panose="02020603050405020304" pitchFamily="18" charset="0"/>
                <a:ea typeface="標楷體" panose="03000509000000000000" pitchFamily="65" charset="-120"/>
                <a:cs typeface="Times New Roman" panose="02020603050405020304" pitchFamily="18" charset="0"/>
              </a:rPr>
              <a:t>(Solidity)</a:t>
            </a:r>
            <a:endParaRPr sz="32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剖析回傳之交易明細</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並儲存於智能合約中</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利用</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GitHub</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上之開源專案「</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jsmnSol</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中針對</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的資料格式進行處理</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29</a:t>
            </a:fld>
            <a:endParaRPr lang="zh-TW" altLang="en-US"/>
          </a:p>
        </p:txBody>
      </p:sp>
    </p:spTree>
    <p:extLst>
      <p:ext uri="{BB962C8B-B14F-4D97-AF65-F5344CB8AC3E}">
        <p14:creationId xmlns:p14="http://schemas.microsoft.com/office/powerpoint/2010/main" val="742408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背景動機</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16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動機</a:t>
            </a:r>
            <a:endParaRPr lang="en-US" altLang="zh-TW" sz="16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16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應用例子</a:t>
            </a:r>
            <a:endParaRPr lang="en-US" altLang="zh-TW" sz="16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相關技術與文獻</a:t>
            </a:r>
            <a:endParaRPr lang="en-US" sz="24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發想與技術背景</a:t>
            </a:r>
            <a:endParaRPr lang="en-US" altLang="zh-TW" sz="24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系統實作</a:t>
            </a:r>
            <a:endParaRPr lang="en-US" sz="24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en-US" altLang="zh-TW" sz="24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Demo</a:t>
            </a:r>
            <a:r>
              <a:rPr lang="zh-TW" altLang="en-US" sz="24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與結論</a:t>
            </a:r>
            <a:endParaRPr lang="en-US" altLang="zh-TW" sz="24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a:t>
            </a:fld>
            <a:endParaRPr lang="zh-TW" altLang="en-US"/>
          </a:p>
        </p:txBody>
      </p:sp>
    </p:spTree>
    <p:extLst>
      <p:ext uri="{BB962C8B-B14F-4D97-AF65-F5344CB8AC3E}">
        <p14:creationId xmlns:p14="http://schemas.microsoft.com/office/powerpoint/2010/main" val="528062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cs typeface="Times New Roman" panose="02020603050405020304" pitchFamily="18" charset="0"/>
              </a:rPr>
              <a:t>交易內容處理方法</a:t>
            </a:r>
            <a:r>
              <a:rPr lang="en-US" sz="3200" dirty="0">
                <a:latin typeface="Times New Roman" panose="02020603050405020304" pitchFamily="18" charset="0"/>
                <a:ea typeface="標楷體" panose="03000509000000000000" pitchFamily="65" charset="-120"/>
                <a:cs typeface="Times New Roman" panose="02020603050405020304" pitchFamily="18" charset="0"/>
              </a:rPr>
              <a:t>(Solidity)</a:t>
            </a:r>
            <a:endParaRPr sz="32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圖示解釋jsmnSol</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Input -&gt; output </a:t>
            </a: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30</a:t>
            </a:fld>
            <a:endParaRPr lang="zh-TW" altLang="en-US"/>
          </a:p>
        </p:txBody>
      </p:sp>
    </p:spTree>
    <p:extLst>
      <p:ext uri="{BB962C8B-B14F-4D97-AF65-F5344CB8AC3E}">
        <p14:creationId xmlns:p14="http://schemas.microsoft.com/office/powerpoint/2010/main" val="1177560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「區塊</a:t>
            </a:r>
            <a:r>
              <a:rPr lang="en-US" sz="3200" dirty="0" err="1">
                <a:latin typeface="標楷體" panose="03000509000000000000" pitchFamily="65" charset="-120"/>
                <a:ea typeface="標楷體" panose="03000509000000000000" pitchFamily="65" charset="-120"/>
                <a:cs typeface="Times New Roman" panose="02020603050405020304" pitchFamily="18" charset="0"/>
              </a:rPr>
              <a:t>範圍</a:t>
            </a: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」與「時間範圍」</a:t>
            </a:r>
            <a:r>
              <a:rPr lang="en-US" sz="3200" dirty="0" err="1">
                <a:latin typeface="標楷體" panose="03000509000000000000" pitchFamily="65" charset="-120"/>
                <a:ea typeface="標楷體" panose="03000509000000000000" pitchFamily="65" charset="-120"/>
                <a:cs typeface="Times New Roman" panose="02020603050405020304" pitchFamily="18" charset="0"/>
              </a:rPr>
              <a:t>查詢功能</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根據區塊高度儲存</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於智能合約中實作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Binary Search</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，提升查詢效率</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31</a:t>
            </a:fld>
            <a:endParaRPr lang="zh-TW" altLang="en-US"/>
          </a:p>
        </p:txBody>
      </p:sp>
    </p:spTree>
    <p:extLst>
      <p:ext uri="{BB962C8B-B14F-4D97-AF65-F5344CB8AC3E}">
        <p14:creationId xmlns:p14="http://schemas.microsoft.com/office/powerpoint/2010/main" val="2935565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32</a:t>
            </a:fld>
            <a:endParaRPr lang="zh-TW" altLang="en-US"/>
          </a:p>
        </p:txBody>
      </p:sp>
      <p:sp>
        <p:nvSpPr>
          <p:cNvPr id="4" name="標題 3"/>
          <p:cNvSpPr>
            <a:spLocks noGrp="1"/>
          </p:cNvSpPr>
          <p:nvPr>
            <p:ph type="title"/>
          </p:nvPr>
        </p:nvSpPr>
        <p:spPr>
          <a:xfrm>
            <a:off x="311700" y="452462"/>
            <a:ext cx="8520600" cy="572700"/>
          </a:xfrm>
        </p:spPr>
        <p:txBody>
          <a:bodyPr/>
          <a:lstStyle/>
          <a:p>
            <a:r>
              <a:rPr lang="en-US" altLang="zh-TW" sz="3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Binary Search</a:t>
            </a:r>
            <a:r>
              <a:rPr lang="zh-TW" altLang="en-US" sz="32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查詢效能比較</a:t>
            </a:r>
            <a:endParaRPr lang="zh-TW" altLang="en-US" sz="3200" dirty="0"/>
          </a:p>
        </p:txBody>
      </p:sp>
      <p:pic>
        <p:nvPicPr>
          <p:cNvPr id="10" name="圖片 9"/>
          <p:cNvPicPr>
            <a:picLocks noChangeAspect="1"/>
          </p:cNvPicPr>
          <p:nvPr/>
        </p:nvPicPr>
        <p:blipFill>
          <a:blip r:embed="rId4"/>
          <a:stretch>
            <a:fillRect/>
          </a:stretch>
        </p:blipFill>
        <p:spPr>
          <a:xfrm>
            <a:off x="649518" y="1167217"/>
            <a:ext cx="7844963" cy="3889600"/>
          </a:xfrm>
          <a:prstGeom prst="rect">
            <a:avLst/>
          </a:prstGeom>
        </p:spPr>
      </p:pic>
    </p:spTree>
    <p:extLst>
      <p:ext uri="{BB962C8B-B14F-4D97-AF65-F5344CB8AC3E}">
        <p14:creationId xmlns:p14="http://schemas.microsoft.com/office/powerpoint/2010/main" val="1023976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Demo</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與結論</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實作中遭遇的難題</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Demo</a:t>
            </a: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未來方向建議</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1" indent="0">
              <a:lnSpc>
                <a:spcPct val="150000"/>
              </a:lnSpc>
              <a:buNone/>
            </a:pP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33</a:t>
            </a:fld>
            <a:endParaRPr lang="zh-TW" altLang="en-US"/>
          </a:p>
        </p:txBody>
      </p:sp>
    </p:spTree>
    <p:extLst>
      <p:ext uri="{BB962C8B-B14F-4D97-AF65-F5344CB8AC3E}">
        <p14:creationId xmlns:p14="http://schemas.microsoft.com/office/powerpoint/2010/main" val="2301051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ltLang="en-US" sz="3200" dirty="0">
                <a:latin typeface="標楷體" panose="03000509000000000000" pitchFamily="65" charset="-120"/>
                <a:ea typeface="標楷體" panose="03000509000000000000" pitchFamily="65" charset="-120"/>
              </a:rPr>
              <a:t>實作中遭遇的難題</a:t>
            </a:r>
            <a:endParaRPr sz="3200" dirty="0">
              <a:latin typeface="標楷體" panose="03000509000000000000" pitchFamily="65" charset="-120"/>
              <a:ea typeface="標楷體" panose="03000509000000000000" pitchFamily="65" charset="-120"/>
            </a:endParaRPr>
          </a:p>
        </p:txBody>
      </p:sp>
      <p:pic>
        <p:nvPicPr>
          <p:cNvPr id="653" name="Google Shape;653;p81"/>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E0ED7B02-07AD-DF4F-AEBC-5EF6F4B0E339}"/>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使用次數限制影響溯源效率</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 Bridge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處理</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的速度影響溯源效率</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無提供</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資料型態之處理方法</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34</a:t>
            </a:fld>
            <a:endParaRPr lang="zh-TW"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網頁架構圖</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為了讓使用者容易操作其去中心化數位貨幣交易記錄與查詢服務，本研究為此設計操作介面，以提升使用時的便利性</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35</a:t>
            </a:fld>
            <a:endParaRPr lang="zh-TW" altLang="en-US"/>
          </a:p>
        </p:txBody>
      </p:sp>
      <p:grpSp>
        <p:nvGrpSpPr>
          <p:cNvPr id="69" name="群組 68"/>
          <p:cNvGrpSpPr/>
          <p:nvPr/>
        </p:nvGrpSpPr>
        <p:grpSpPr>
          <a:xfrm>
            <a:off x="2052159" y="2153938"/>
            <a:ext cx="5039681" cy="2791808"/>
            <a:chOff x="1563948" y="2166337"/>
            <a:chExt cx="5039681" cy="2791808"/>
          </a:xfrm>
        </p:grpSpPr>
        <p:grpSp>
          <p:nvGrpSpPr>
            <p:cNvPr id="3" name="群組 2"/>
            <p:cNvGrpSpPr/>
            <p:nvPr/>
          </p:nvGrpSpPr>
          <p:grpSpPr>
            <a:xfrm>
              <a:off x="3994951" y="2166337"/>
              <a:ext cx="1154097" cy="589857"/>
              <a:chOff x="3806299" y="2406035"/>
              <a:chExt cx="1154097" cy="589857"/>
            </a:xfrm>
          </p:grpSpPr>
          <p:sp>
            <p:nvSpPr>
              <p:cNvPr id="17" name="圓角矩形 16"/>
              <p:cNvSpPr/>
              <p:nvPr/>
            </p:nvSpPr>
            <p:spPr>
              <a:xfrm>
                <a:off x="3829601" y="2406035"/>
                <a:ext cx="1107491" cy="589857"/>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p:cNvSpPr txBox="1"/>
              <p:nvPr/>
            </p:nvSpPr>
            <p:spPr>
              <a:xfrm>
                <a:off x="3806299" y="2516298"/>
                <a:ext cx="1154097" cy="369332"/>
              </a:xfrm>
              <a:prstGeom prst="rect">
                <a:avLst/>
              </a:prstGeom>
              <a:noFill/>
            </p:spPr>
            <p:txBody>
              <a:bodyPr wrap="square" rtlCol="0">
                <a:spAutoFit/>
              </a:bodyPr>
              <a:lstStyle/>
              <a:p>
                <a:pPr algn="ctr"/>
                <a:r>
                  <a:rPr lang="zh-TW" altLang="en-US" sz="1800" b="1" dirty="0" smtClean="0">
                    <a:latin typeface="標楷體" panose="03000509000000000000" pitchFamily="65" charset="-120"/>
                    <a:ea typeface="標楷體" panose="03000509000000000000" pitchFamily="65" charset="-120"/>
                  </a:rPr>
                  <a:t>首頁</a:t>
                </a:r>
                <a:endParaRPr lang="zh-TW" altLang="en-US" sz="1800" b="1" dirty="0">
                  <a:latin typeface="標楷體" panose="03000509000000000000" pitchFamily="65" charset="-120"/>
                  <a:ea typeface="標楷體" panose="03000509000000000000" pitchFamily="65" charset="-120"/>
                </a:endParaRPr>
              </a:p>
            </p:txBody>
          </p:sp>
        </p:grpSp>
        <p:grpSp>
          <p:nvGrpSpPr>
            <p:cNvPr id="38" name="群組 37"/>
            <p:cNvGrpSpPr/>
            <p:nvPr/>
          </p:nvGrpSpPr>
          <p:grpSpPr>
            <a:xfrm>
              <a:off x="2531612" y="3117727"/>
              <a:ext cx="1154097" cy="589857"/>
              <a:chOff x="3806296" y="2406035"/>
              <a:chExt cx="1154097" cy="589857"/>
            </a:xfrm>
          </p:grpSpPr>
          <p:sp>
            <p:nvSpPr>
              <p:cNvPr id="39" name="圓角矩形 38"/>
              <p:cNvSpPr/>
              <p:nvPr/>
            </p:nvSpPr>
            <p:spPr>
              <a:xfrm>
                <a:off x="3829601" y="2406035"/>
                <a:ext cx="1107491" cy="589857"/>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p:cNvSpPr txBox="1"/>
              <p:nvPr/>
            </p:nvSpPr>
            <p:spPr>
              <a:xfrm>
                <a:off x="3806296" y="2485519"/>
                <a:ext cx="1154097" cy="430887"/>
              </a:xfrm>
              <a:prstGeom prst="rect">
                <a:avLst/>
              </a:prstGeom>
              <a:noFill/>
            </p:spPr>
            <p:txBody>
              <a:bodyPr wrap="square" rtlCol="0">
                <a:spAutoFit/>
              </a:bodyPr>
              <a:lstStyle/>
              <a:p>
                <a:pPr algn="ctr"/>
                <a:r>
                  <a:rPr lang="zh-TW" altLang="en-US" sz="1100" b="1" dirty="0" smtClean="0">
                    <a:latin typeface="標楷體" panose="03000509000000000000" pitchFamily="65" charset="-120"/>
                    <a:ea typeface="標楷體" panose="03000509000000000000" pitchFamily="65" charset="-120"/>
                  </a:rPr>
                  <a:t>新</a:t>
                </a:r>
                <a:r>
                  <a:rPr lang="zh-TW" altLang="en-US" sz="1100" b="1" dirty="0">
                    <a:latin typeface="標楷體" panose="03000509000000000000" pitchFamily="65" charset="-120"/>
                    <a:ea typeface="標楷體" panose="03000509000000000000" pitchFamily="65" charset="-120"/>
                  </a:rPr>
                  <a:t>增</a:t>
                </a:r>
                <a:r>
                  <a:rPr lang="en-US" altLang="zh-TW" sz="1100" b="1" dirty="0" smtClean="0">
                    <a:latin typeface="標楷體" panose="03000509000000000000" pitchFamily="65" charset="-120"/>
                    <a:ea typeface="標楷體" panose="03000509000000000000" pitchFamily="65" charset="-120"/>
                  </a:rPr>
                  <a:t>/</a:t>
                </a:r>
                <a:r>
                  <a:rPr lang="zh-TW" altLang="en-US" sz="1100" b="1" dirty="0" smtClean="0">
                    <a:latin typeface="標楷體" panose="03000509000000000000" pitchFamily="65" charset="-120"/>
                    <a:ea typeface="標楷體" panose="03000509000000000000" pitchFamily="65" charset="-120"/>
                  </a:rPr>
                  <a:t>修改</a:t>
                </a:r>
                <a:endParaRPr lang="en-US" altLang="zh-TW" sz="1100" b="1" dirty="0" smtClean="0">
                  <a:latin typeface="標楷體" panose="03000509000000000000" pitchFamily="65" charset="-120"/>
                  <a:ea typeface="標楷體" panose="03000509000000000000" pitchFamily="65" charset="-120"/>
                </a:endParaRPr>
              </a:p>
              <a:p>
                <a:pPr algn="ctr"/>
                <a:r>
                  <a:rPr lang="zh-TW" altLang="en-US" sz="1100" b="1" dirty="0" smtClean="0">
                    <a:latin typeface="標楷體" panose="03000509000000000000" pitchFamily="65" charset="-120"/>
                    <a:ea typeface="標楷體" panose="03000509000000000000" pitchFamily="65" charset="-120"/>
                  </a:rPr>
                  <a:t>數位貨幣資訊</a:t>
                </a:r>
                <a:endParaRPr lang="zh-TW" altLang="en-US" sz="1100" b="1" dirty="0">
                  <a:latin typeface="標楷體" panose="03000509000000000000" pitchFamily="65" charset="-120"/>
                  <a:ea typeface="標楷體" panose="03000509000000000000" pitchFamily="65" charset="-120"/>
                </a:endParaRPr>
              </a:p>
            </p:txBody>
          </p:sp>
        </p:grpSp>
        <p:grpSp>
          <p:nvGrpSpPr>
            <p:cNvPr id="41" name="群組 40"/>
            <p:cNvGrpSpPr/>
            <p:nvPr/>
          </p:nvGrpSpPr>
          <p:grpSpPr>
            <a:xfrm>
              <a:off x="5449532" y="3117727"/>
              <a:ext cx="1154097" cy="589857"/>
              <a:chOff x="3806297" y="2406035"/>
              <a:chExt cx="1154097" cy="589857"/>
            </a:xfrm>
          </p:grpSpPr>
          <p:sp>
            <p:nvSpPr>
              <p:cNvPr id="42" name="圓角矩形 41"/>
              <p:cNvSpPr/>
              <p:nvPr/>
            </p:nvSpPr>
            <p:spPr>
              <a:xfrm>
                <a:off x="3829601" y="2406035"/>
                <a:ext cx="1107491" cy="589857"/>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p:cNvSpPr txBox="1"/>
              <p:nvPr/>
            </p:nvSpPr>
            <p:spPr>
              <a:xfrm>
                <a:off x="3806297" y="2562464"/>
                <a:ext cx="1154097" cy="276999"/>
              </a:xfrm>
              <a:prstGeom prst="rect">
                <a:avLst/>
              </a:prstGeom>
              <a:noFill/>
            </p:spPr>
            <p:txBody>
              <a:bodyPr wrap="square" rtlCol="0">
                <a:spAutoFit/>
              </a:bodyPr>
              <a:lstStyle/>
              <a:p>
                <a:pPr algn="ctr"/>
                <a:r>
                  <a:rPr lang="zh-TW" altLang="en-US" sz="1200" b="1" dirty="0" smtClean="0">
                    <a:latin typeface="標楷體" panose="03000509000000000000" pitchFamily="65" charset="-120"/>
                    <a:ea typeface="標楷體" panose="03000509000000000000" pitchFamily="65" charset="-120"/>
                  </a:rPr>
                  <a:t>查詢交易頁</a:t>
                </a:r>
                <a:r>
                  <a:rPr lang="zh-TW" altLang="en-US" sz="1200" b="1" dirty="0">
                    <a:latin typeface="標楷體" panose="03000509000000000000" pitchFamily="65" charset="-120"/>
                    <a:ea typeface="標楷體" panose="03000509000000000000" pitchFamily="65" charset="-120"/>
                  </a:rPr>
                  <a:t>面</a:t>
                </a:r>
              </a:p>
            </p:txBody>
          </p:sp>
        </p:grpSp>
        <p:grpSp>
          <p:nvGrpSpPr>
            <p:cNvPr id="44" name="群組 43"/>
            <p:cNvGrpSpPr/>
            <p:nvPr/>
          </p:nvGrpSpPr>
          <p:grpSpPr>
            <a:xfrm>
              <a:off x="1563948" y="4368288"/>
              <a:ext cx="1154097" cy="589857"/>
              <a:chOff x="3806297" y="2406035"/>
              <a:chExt cx="1154097" cy="589857"/>
            </a:xfrm>
          </p:grpSpPr>
          <p:sp>
            <p:nvSpPr>
              <p:cNvPr id="45" name="圓角矩形 44"/>
              <p:cNvSpPr/>
              <p:nvPr/>
            </p:nvSpPr>
            <p:spPr>
              <a:xfrm>
                <a:off x="3829601" y="2406035"/>
                <a:ext cx="1107491" cy="589857"/>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文字方塊 45"/>
              <p:cNvSpPr txBox="1"/>
              <p:nvPr/>
            </p:nvSpPr>
            <p:spPr>
              <a:xfrm>
                <a:off x="3806297" y="2490241"/>
                <a:ext cx="1154097" cy="461665"/>
              </a:xfrm>
              <a:prstGeom prst="rect">
                <a:avLst/>
              </a:prstGeom>
              <a:noFill/>
            </p:spPr>
            <p:txBody>
              <a:bodyPr wrap="square" rtlCol="0">
                <a:spAutoFit/>
              </a:bodyPr>
              <a:lstStyle/>
              <a:p>
                <a:pPr algn="ctr"/>
                <a:r>
                  <a:rPr lang="zh-TW" altLang="en-US" sz="1200" b="1" dirty="0" smtClean="0">
                    <a:latin typeface="標楷體" panose="03000509000000000000" pitchFamily="65" charset="-120"/>
                    <a:ea typeface="標楷體" panose="03000509000000000000" pitchFamily="65" charset="-120"/>
                  </a:rPr>
                  <a:t>新增</a:t>
                </a:r>
                <a:endParaRPr lang="en-US" altLang="zh-TW" sz="1200" b="1" dirty="0" smtClean="0">
                  <a:latin typeface="標楷體" panose="03000509000000000000" pitchFamily="65" charset="-120"/>
                  <a:ea typeface="標楷體" panose="03000509000000000000" pitchFamily="65" charset="-120"/>
                </a:endParaRPr>
              </a:p>
              <a:p>
                <a:pPr algn="ctr"/>
                <a:r>
                  <a:rPr lang="zh-TW" altLang="en-US" sz="1200" b="1" dirty="0" smtClean="0">
                    <a:latin typeface="標楷體" panose="03000509000000000000" pitchFamily="65" charset="-120"/>
                    <a:ea typeface="標楷體" panose="03000509000000000000" pitchFamily="65" charset="-120"/>
                  </a:rPr>
                  <a:t>數位貨幣資訊</a:t>
                </a:r>
                <a:endParaRPr lang="zh-TW" altLang="en-US" sz="1200" b="1" dirty="0">
                  <a:latin typeface="標楷體" panose="03000509000000000000" pitchFamily="65" charset="-120"/>
                  <a:ea typeface="標楷體" panose="03000509000000000000" pitchFamily="65" charset="-120"/>
                </a:endParaRPr>
              </a:p>
            </p:txBody>
          </p:sp>
        </p:grpSp>
        <p:grpSp>
          <p:nvGrpSpPr>
            <p:cNvPr id="47" name="群組 46"/>
            <p:cNvGrpSpPr/>
            <p:nvPr/>
          </p:nvGrpSpPr>
          <p:grpSpPr>
            <a:xfrm>
              <a:off x="3393244" y="4368288"/>
              <a:ext cx="1154097" cy="589857"/>
              <a:chOff x="3806297" y="2406035"/>
              <a:chExt cx="1154097" cy="589857"/>
            </a:xfrm>
          </p:grpSpPr>
          <p:sp>
            <p:nvSpPr>
              <p:cNvPr id="48" name="圓角矩形 47"/>
              <p:cNvSpPr/>
              <p:nvPr/>
            </p:nvSpPr>
            <p:spPr>
              <a:xfrm>
                <a:off x="3829601" y="2406035"/>
                <a:ext cx="1107491" cy="589857"/>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文字方塊 48"/>
              <p:cNvSpPr txBox="1"/>
              <p:nvPr/>
            </p:nvSpPr>
            <p:spPr>
              <a:xfrm>
                <a:off x="3806297" y="2460435"/>
                <a:ext cx="1154097" cy="461665"/>
              </a:xfrm>
              <a:prstGeom prst="rect">
                <a:avLst/>
              </a:prstGeom>
              <a:noFill/>
            </p:spPr>
            <p:txBody>
              <a:bodyPr wrap="square" rtlCol="0">
                <a:spAutoFit/>
              </a:bodyPr>
              <a:lstStyle/>
              <a:p>
                <a:pPr algn="ctr"/>
                <a:r>
                  <a:rPr lang="zh-TW" altLang="en-US" sz="1200" b="1" dirty="0" smtClean="0">
                    <a:latin typeface="標楷體" panose="03000509000000000000" pitchFamily="65" charset="-120"/>
                    <a:ea typeface="標楷體" panose="03000509000000000000" pitchFamily="65" charset="-120"/>
                  </a:rPr>
                  <a:t>修改</a:t>
                </a:r>
                <a:endParaRPr lang="en-US" altLang="zh-TW" sz="1200" b="1" dirty="0" smtClean="0">
                  <a:latin typeface="標楷體" panose="03000509000000000000" pitchFamily="65" charset="-120"/>
                  <a:ea typeface="標楷體" panose="03000509000000000000" pitchFamily="65" charset="-120"/>
                </a:endParaRPr>
              </a:p>
              <a:p>
                <a:pPr algn="ctr"/>
                <a:r>
                  <a:rPr lang="zh-TW" altLang="en-US" sz="1200" b="1" dirty="0" smtClean="0">
                    <a:latin typeface="標楷體" panose="03000509000000000000" pitchFamily="65" charset="-120"/>
                    <a:ea typeface="標楷體" panose="03000509000000000000" pitchFamily="65" charset="-120"/>
                  </a:rPr>
                  <a:t>數位貨幣資訊</a:t>
                </a:r>
                <a:endParaRPr lang="zh-TW" altLang="en-US" sz="1200" b="1" dirty="0">
                  <a:latin typeface="標楷體" panose="03000509000000000000" pitchFamily="65" charset="-120"/>
                  <a:ea typeface="標楷體" panose="03000509000000000000" pitchFamily="65" charset="-120"/>
                </a:endParaRPr>
              </a:p>
            </p:txBody>
          </p:sp>
        </p:grpSp>
        <p:cxnSp>
          <p:nvCxnSpPr>
            <p:cNvPr id="22" name="直線接點 21"/>
            <p:cNvCxnSpPr/>
            <p:nvPr/>
          </p:nvCxnSpPr>
          <p:spPr>
            <a:xfrm>
              <a:off x="3108662" y="2902998"/>
              <a:ext cx="29179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p:cNvCxnSpPr>
              <a:endCxn id="39" idx="0"/>
            </p:cNvCxnSpPr>
            <p:nvPr/>
          </p:nvCxnSpPr>
          <p:spPr>
            <a:xfrm>
              <a:off x="3108661" y="2902998"/>
              <a:ext cx="2" cy="2147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接點 54"/>
            <p:cNvCxnSpPr>
              <a:stCxn id="42" idx="0"/>
            </p:cNvCxnSpPr>
            <p:nvPr/>
          </p:nvCxnSpPr>
          <p:spPr>
            <a:xfrm flipH="1" flipV="1">
              <a:off x="6026581" y="2902998"/>
              <a:ext cx="1" cy="2147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p:cNvCxnSpPr>
              <a:stCxn id="17" idx="2"/>
            </p:cNvCxnSpPr>
            <p:nvPr/>
          </p:nvCxnSpPr>
          <p:spPr>
            <a:xfrm flipH="1">
              <a:off x="4567621" y="2756194"/>
              <a:ext cx="4378" cy="146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2140997" y="4128117"/>
              <a:ext cx="18292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接點 63"/>
            <p:cNvCxnSpPr>
              <a:stCxn id="39" idx="2"/>
            </p:cNvCxnSpPr>
            <p:nvPr/>
          </p:nvCxnSpPr>
          <p:spPr>
            <a:xfrm flipH="1">
              <a:off x="3108661" y="3707584"/>
              <a:ext cx="2" cy="4205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a:endCxn id="45" idx="0"/>
            </p:cNvCxnSpPr>
            <p:nvPr/>
          </p:nvCxnSpPr>
          <p:spPr>
            <a:xfrm>
              <a:off x="2140997" y="4128117"/>
              <a:ext cx="1" cy="240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a:endCxn id="48" idx="0"/>
            </p:cNvCxnSpPr>
            <p:nvPr/>
          </p:nvCxnSpPr>
          <p:spPr>
            <a:xfrm>
              <a:off x="3970293" y="4128117"/>
              <a:ext cx="1" cy="240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1790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Demo</a:t>
            </a:r>
            <a:endParaRPr sz="3200" dirty="0">
              <a:latin typeface="Times New Roman" panose="02020603050405020304" pitchFamily="18" charset="0"/>
              <a:cs typeface="Times New Roman" panose="02020603050405020304" pitchFamily="18" charset="0"/>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9C6A0D4C-D903-5E4D-97BE-6B33AD58EF2C}"/>
              </a:ext>
            </a:extLst>
          </p:cNvPr>
          <p:cNvPicPr>
            <a:picLocks noChangeAspect="1"/>
          </p:cNvPicPr>
          <p:nvPr/>
        </p:nvPicPr>
        <p:blipFill>
          <a:blip r:embed="rId4"/>
          <a:stretch>
            <a:fillRect/>
          </a:stretch>
        </p:blipFill>
        <p:spPr>
          <a:xfrm>
            <a:off x="1789889" y="1662384"/>
            <a:ext cx="5566950" cy="3089309"/>
          </a:xfrm>
          <a:prstGeom prst="rect">
            <a:avLst/>
          </a:prstGeom>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36</a:t>
            </a:fld>
            <a:endParaRPr lang="zh-TW"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結論</a:t>
            </a:r>
            <a:endParaRPr sz="3200" dirty="0">
              <a:latin typeface="標楷體" panose="03000509000000000000" pitchFamily="65" charset="-120"/>
              <a:ea typeface="標楷體" panose="03000509000000000000" pitchFamily="65" charset="-120"/>
            </a:endParaRPr>
          </a:p>
        </p:txBody>
      </p:sp>
      <p:sp>
        <p:nvSpPr>
          <p:cNvPr id="667" name="Google Shape;667;p83"/>
          <p:cNvSpPr txBox="1">
            <a:spLocks noGrp="1"/>
          </p:cNvSpPr>
          <p:nvPr>
            <p:ph type="body" idx="1"/>
          </p:nvPr>
        </p:nvSpPr>
        <p:spPr>
          <a:xfrm>
            <a:off x="311700" y="1152475"/>
            <a:ext cx="8520600" cy="3755191"/>
          </a:xfrm>
          <a:prstGeom prst="rect">
            <a:avLst/>
          </a:prstGeom>
        </p:spPr>
        <p:txBody>
          <a:bodyPr spcFirstLastPara="1" wrap="square" lIns="91425" tIns="91425" rIns="91425" bIns="91425" anchor="t" anchorCtr="0">
            <a:noAutofit/>
          </a:bodyPr>
          <a:lstStyle/>
          <a:p>
            <a:pPr marL="0" lvl="0" indent="0" algn="l" rtl="0">
              <a:lnSpc>
                <a:spcPct val="150000"/>
              </a:lnSpc>
              <a:spcBef>
                <a:spcPts val="600"/>
              </a:spcBef>
              <a:spcAft>
                <a:spcPts val="60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(1)</a:t>
            </a:r>
            <a:r>
              <a:rPr lang="zh-TW" altLang="en-US" sz="2400" dirty="0">
                <a:solidFill>
                  <a:schemeClr val="dk1"/>
                </a:solidFill>
                <a:latin typeface="標楷體" panose="03000509000000000000" pitchFamily="65" charset="-120"/>
                <a:ea typeface="標楷體" panose="03000509000000000000" pitchFamily="65" charset="-120"/>
              </a:rPr>
              <a:t>解決信任問題：基於區塊鏈的特性，將數據公開記錄其中，以及難以破解的加密算法，確保數據的安全與正確性</a:t>
            </a:r>
            <a:endParaRPr lang="en-US" altLang="zh-TW" sz="2400" dirty="0">
              <a:solidFill>
                <a:schemeClr val="dk1"/>
              </a:solidFill>
              <a:latin typeface="標楷體" panose="03000509000000000000" pitchFamily="65" charset="-120"/>
              <a:ea typeface="標楷體" panose="03000509000000000000" pitchFamily="65" charset="-120"/>
            </a:endParaRPr>
          </a:p>
          <a:p>
            <a:pPr marL="0" lvl="0" indent="0" algn="l" rtl="0">
              <a:lnSpc>
                <a:spcPct val="150000"/>
              </a:lnSpc>
              <a:spcBef>
                <a:spcPts val="600"/>
              </a:spcBef>
              <a:spcAft>
                <a:spcPts val="60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(2)</a:t>
            </a:r>
            <a:r>
              <a:rPr lang="zh-TW" altLang="en-US" sz="2400" dirty="0">
                <a:solidFill>
                  <a:schemeClr val="dk1"/>
                </a:solidFill>
                <a:latin typeface="標楷體" panose="03000509000000000000" pitchFamily="65" charset="-120"/>
                <a:ea typeface="標楷體" panose="03000509000000000000" pitchFamily="65" charset="-120"/>
              </a:rPr>
              <a:t>避免人為的錯誤：結合智能合約的優點，使其數據達到自動化存取，可避免人為等因素導致數據偏差</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1600"/>
              </a:spcAft>
              <a:buNone/>
            </a:pPr>
            <a:endParaRPr sz="2400" dirty="0">
              <a:latin typeface="標楷體" panose="03000509000000000000" pitchFamily="65" charset="-120"/>
              <a:ea typeface="標楷體" panose="03000509000000000000" pitchFamily="65" charset="-120"/>
            </a:endParaRPr>
          </a:p>
        </p:txBody>
      </p:sp>
      <p:pic>
        <p:nvPicPr>
          <p:cNvPr id="668" name="Google Shape;668;p83"/>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37</a:t>
            </a:fld>
            <a:endParaRPr lang="zh-TW"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結論</a:t>
            </a:r>
            <a:endParaRPr sz="3200" dirty="0">
              <a:latin typeface="標楷體" panose="03000509000000000000" pitchFamily="65" charset="-120"/>
              <a:ea typeface="標楷體" panose="03000509000000000000" pitchFamily="65" charset="-120"/>
            </a:endParaRPr>
          </a:p>
        </p:txBody>
      </p:sp>
      <p:sp>
        <p:nvSpPr>
          <p:cNvPr id="667" name="Google Shape;667;p83"/>
          <p:cNvSpPr txBox="1">
            <a:spLocks noGrp="1"/>
          </p:cNvSpPr>
          <p:nvPr>
            <p:ph type="body" idx="1"/>
          </p:nvPr>
        </p:nvSpPr>
        <p:spPr>
          <a:xfrm>
            <a:off x="311700" y="1152475"/>
            <a:ext cx="8520600" cy="3755191"/>
          </a:xfrm>
          <a:prstGeom prst="rect">
            <a:avLst/>
          </a:prstGeom>
        </p:spPr>
        <p:txBody>
          <a:bodyPr spcFirstLastPara="1" wrap="square" lIns="91425" tIns="91425" rIns="91425" bIns="91425" anchor="t" anchorCtr="0">
            <a:noAutofit/>
          </a:bodyPr>
          <a:lstStyle/>
          <a:p>
            <a:pPr marL="0" lvl="0" indent="0" algn="l" rtl="0">
              <a:lnSpc>
                <a:spcPct val="150000"/>
              </a:lnSpc>
              <a:spcBef>
                <a:spcPts val="600"/>
              </a:spcBef>
              <a:spcAft>
                <a:spcPts val="600"/>
              </a:spcAft>
              <a:buClr>
                <a:schemeClr val="dk1"/>
              </a:buClr>
              <a:buSzPts val="1100"/>
              <a:buFont typeface="Arial"/>
              <a:buNone/>
            </a:pPr>
            <a:r>
              <a:rPr lang="en-US" altLang="zh-TW" sz="2400" dirty="0">
                <a:solidFill>
                  <a:schemeClr val="dk1"/>
                </a:solidFill>
                <a:latin typeface="標楷體" panose="03000509000000000000" pitchFamily="65" charset="-120"/>
                <a:ea typeface="標楷體" panose="03000509000000000000" pitchFamily="65" charset="-120"/>
              </a:rPr>
              <a:t>(3)</a:t>
            </a:r>
            <a:r>
              <a:rPr lang="zh-TW" altLang="en-US" sz="2400" dirty="0">
                <a:solidFill>
                  <a:schemeClr val="dk1"/>
                </a:solidFill>
                <a:latin typeface="標楷體" panose="03000509000000000000" pitchFamily="65" charset="-120"/>
                <a:ea typeface="標楷體" panose="03000509000000000000" pitchFamily="65" charset="-120"/>
              </a:rPr>
              <a:t>區塊鏈上的資料可查詢驗證：區塊鏈上的數據皆可經過驗證，保障數據的真實性</a:t>
            </a:r>
            <a:endParaRPr lang="en-US" altLang="zh-TW" sz="2400" dirty="0">
              <a:solidFill>
                <a:schemeClr val="dk1"/>
              </a:solidFill>
              <a:latin typeface="標楷體" panose="03000509000000000000" pitchFamily="65" charset="-120"/>
              <a:ea typeface="標楷體" panose="03000509000000000000" pitchFamily="65" charset="-120"/>
            </a:endParaRPr>
          </a:p>
          <a:p>
            <a:pPr marL="0" lvl="0" indent="0" algn="l" rtl="0">
              <a:lnSpc>
                <a:spcPct val="150000"/>
              </a:lnSpc>
              <a:spcBef>
                <a:spcPts val="600"/>
              </a:spcBef>
              <a:spcAft>
                <a:spcPts val="600"/>
              </a:spcAft>
              <a:buClr>
                <a:schemeClr val="dk1"/>
              </a:buClr>
              <a:buSzPts val="1100"/>
              <a:buFont typeface="Arial"/>
              <a:buNone/>
            </a:pPr>
            <a:r>
              <a:rPr lang="en-US" altLang="zh-TW" sz="2400" dirty="0">
                <a:solidFill>
                  <a:schemeClr val="dk1"/>
                </a:solidFill>
                <a:latin typeface="標楷體" panose="03000509000000000000" pitchFamily="65" charset="-120"/>
                <a:ea typeface="標楷體" panose="03000509000000000000" pitchFamily="65" charset="-120"/>
              </a:rPr>
              <a:t>(4)</a:t>
            </a:r>
            <a:r>
              <a:rPr lang="zh-TW" altLang="en-US" sz="2400" dirty="0">
                <a:solidFill>
                  <a:schemeClr val="dk1"/>
                </a:solidFill>
                <a:latin typeface="標楷體" panose="03000509000000000000" pitchFamily="65" charset="-120"/>
                <a:ea typeface="標楷體" panose="03000509000000000000" pitchFamily="65" charset="-120"/>
              </a:rPr>
              <a:t>簡化數位貨幣交易紀錄查詢的複雜性：針對數位貨幣交易紀錄進行範圍搜索，優化區塊鏈搜索的不便</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1600"/>
              </a:spcAft>
              <a:buNone/>
            </a:pPr>
            <a:endParaRPr sz="2400" dirty="0">
              <a:latin typeface="標楷體" panose="03000509000000000000" pitchFamily="65" charset="-120"/>
              <a:ea typeface="標楷體" panose="03000509000000000000" pitchFamily="65" charset="-120"/>
            </a:endParaRPr>
          </a:p>
        </p:txBody>
      </p:sp>
      <p:pic>
        <p:nvPicPr>
          <p:cNvPr id="668" name="Google Shape;668;p83"/>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38</a:t>
            </a:fld>
            <a:endParaRPr lang="zh-TW" altLang="en-US"/>
          </a:p>
        </p:txBody>
      </p:sp>
    </p:spTree>
    <p:extLst>
      <p:ext uri="{BB962C8B-B14F-4D97-AF65-F5344CB8AC3E}">
        <p14:creationId xmlns:p14="http://schemas.microsoft.com/office/powerpoint/2010/main" val="168220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pic>
        <p:nvPicPr>
          <p:cNvPr id="675" name="Google Shape;675;p8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39</a:t>
            </a:fld>
            <a:endParaRPr lang="zh-TW" altLang="en-US"/>
          </a:p>
        </p:txBody>
      </p:sp>
      <p:sp>
        <p:nvSpPr>
          <p:cNvPr id="4" name="標題 3"/>
          <p:cNvSpPr>
            <a:spLocks noGrp="1"/>
          </p:cNvSpPr>
          <p:nvPr>
            <p:ph type="title"/>
          </p:nvPr>
        </p:nvSpPr>
        <p:spPr>
          <a:xfrm>
            <a:off x="3655946" y="2218213"/>
            <a:ext cx="1926318" cy="572700"/>
          </a:xfrm>
        </p:spPr>
        <p:txBody>
          <a:bodyPr/>
          <a:lstStyle/>
          <a:p>
            <a:pPr algn="ctr"/>
            <a:r>
              <a:rPr lang="zh-TW" altLang="en-US" sz="3200" dirty="0">
                <a:latin typeface="標楷體" panose="03000509000000000000" pitchFamily="65" charset="-120"/>
                <a:ea typeface="標楷體" panose="03000509000000000000" pitchFamily="65" charset="-120"/>
              </a:rPr>
              <a:t>感謝聆聽</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背景動機</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動機</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應用例子</a:t>
            </a: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4</a:t>
            </a:fld>
            <a:endParaRPr lang="zh-TW" altLang="en-US"/>
          </a:p>
        </p:txBody>
      </p:sp>
    </p:spTree>
    <p:extLst>
      <p:ext uri="{BB962C8B-B14F-4D97-AF65-F5344CB8AC3E}">
        <p14:creationId xmlns:p14="http://schemas.microsoft.com/office/powerpoint/2010/main" val="85964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40</a:t>
            </a:fld>
            <a:endParaRPr lang="zh-TW" altLang="en-US"/>
          </a:p>
        </p:txBody>
      </p:sp>
      <p:grpSp>
        <p:nvGrpSpPr>
          <p:cNvPr id="2" name="群組 1"/>
          <p:cNvGrpSpPr/>
          <p:nvPr/>
        </p:nvGrpSpPr>
        <p:grpSpPr>
          <a:xfrm>
            <a:off x="346229" y="807868"/>
            <a:ext cx="8380521" cy="3875017"/>
            <a:chOff x="346229" y="807868"/>
            <a:chExt cx="8380521" cy="3875017"/>
          </a:xfrm>
        </p:grpSpPr>
        <p:sp>
          <p:nvSpPr>
            <p:cNvPr id="6" name="圓角矩形 5"/>
            <p:cNvSpPr/>
            <p:nvPr/>
          </p:nvSpPr>
          <p:spPr>
            <a:xfrm>
              <a:off x="2601158" y="807868"/>
              <a:ext cx="6125592" cy="3516795"/>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4" name="群組 13"/>
            <p:cNvGrpSpPr/>
            <p:nvPr/>
          </p:nvGrpSpPr>
          <p:grpSpPr>
            <a:xfrm>
              <a:off x="346229" y="1242527"/>
              <a:ext cx="923278" cy="2640198"/>
              <a:chOff x="807868" y="2118233"/>
              <a:chExt cx="923278" cy="2640198"/>
            </a:xfrm>
          </p:grpSpPr>
          <p:grpSp>
            <p:nvGrpSpPr>
              <p:cNvPr id="13" name="群組 12"/>
              <p:cNvGrpSpPr/>
              <p:nvPr/>
            </p:nvGrpSpPr>
            <p:grpSpPr>
              <a:xfrm>
                <a:off x="906034" y="2209432"/>
                <a:ext cx="726946" cy="2232168"/>
                <a:chOff x="914786" y="2360353"/>
                <a:chExt cx="726946" cy="2232168"/>
              </a:xfrm>
            </p:grpSpPr>
            <p:pic>
              <p:nvPicPr>
                <p:cNvPr id="7" name="圖片 6">
                  <a:extLst>
                    <a:ext uri="{FF2B5EF4-FFF2-40B4-BE49-F238E27FC236}">
                      <a16:creationId xmlns:a16="http://schemas.microsoft.com/office/drawing/2014/main" id="{3B67D617-A0D7-6149-8C73-78C8ECD70585}"/>
                    </a:ext>
                  </a:extLst>
                </p:cNvPr>
                <p:cNvPicPr>
                  <a:picLocks noChangeAspect="1"/>
                </p:cNvPicPr>
                <p:nvPr/>
              </p:nvPicPr>
              <p:blipFill>
                <a:blip r:embed="rId2"/>
                <a:stretch>
                  <a:fillRect/>
                </a:stretch>
              </p:blipFill>
              <p:spPr>
                <a:xfrm>
                  <a:off x="914787" y="2360353"/>
                  <a:ext cx="716525" cy="716525"/>
                </a:xfrm>
                <a:prstGeom prst="rect">
                  <a:avLst/>
                </a:prstGeom>
              </p:spPr>
            </p:pic>
            <p:pic>
              <p:nvPicPr>
                <p:cNvPr id="8" name="圖片 7">
                  <a:extLst>
                    <a:ext uri="{FF2B5EF4-FFF2-40B4-BE49-F238E27FC236}">
                      <a16:creationId xmlns:a16="http://schemas.microsoft.com/office/drawing/2014/main" id="{4F8F1DE4-E8E4-D745-8940-80006A5EFFB0}"/>
                    </a:ext>
                  </a:extLst>
                </p:cNvPr>
                <p:cNvPicPr>
                  <a:picLocks noChangeAspect="1"/>
                </p:cNvPicPr>
                <p:nvPr/>
              </p:nvPicPr>
              <p:blipFill>
                <a:blip r:embed="rId3"/>
                <a:stretch>
                  <a:fillRect/>
                </a:stretch>
              </p:blipFill>
              <p:spPr>
                <a:xfrm>
                  <a:off x="925206" y="3113137"/>
                  <a:ext cx="716526" cy="716526"/>
                </a:xfrm>
                <a:prstGeom prst="rect">
                  <a:avLst/>
                </a:prstGeom>
              </p:spPr>
            </p:pic>
            <p:pic>
              <p:nvPicPr>
                <p:cNvPr id="9" name="圖片 8">
                  <a:extLst>
                    <a:ext uri="{FF2B5EF4-FFF2-40B4-BE49-F238E27FC236}">
                      <a16:creationId xmlns:a16="http://schemas.microsoft.com/office/drawing/2014/main" id="{C2F43C4F-E257-BB48-A73C-D298F7A7B396}"/>
                    </a:ext>
                  </a:extLst>
                </p:cNvPr>
                <p:cNvPicPr>
                  <a:picLocks noChangeAspect="1"/>
                </p:cNvPicPr>
                <p:nvPr/>
              </p:nvPicPr>
              <p:blipFill>
                <a:blip r:embed="rId4"/>
                <a:stretch>
                  <a:fillRect/>
                </a:stretch>
              </p:blipFill>
              <p:spPr>
                <a:xfrm>
                  <a:off x="914786" y="3875995"/>
                  <a:ext cx="716526" cy="716526"/>
                </a:xfrm>
                <a:prstGeom prst="rect">
                  <a:avLst/>
                </a:prstGeom>
              </p:spPr>
            </p:pic>
          </p:grpSp>
          <p:sp>
            <p:nvSpPr>
              <p:cNvPr id="10" name="圓角矩形 9">
                <a:extLst>
                  <a:ext uri="{FF2B5EF4-FFF2-40B4-BE49-F238E27FC236}">
                    <a16:creationId xmlns:a16="http://schemas.microsoft.com/office/drawing/2014/main" id="{ED9B5819-7265-3C48-9CB9-1FB0FCB7A341}"/>
                  </a:ext>
                </a:extLst>
              </p:cNvPr>
              <p:cNvSpPr/>
              <p:nvPr/>
            </p:nvSpPr>
            <p:spPr>
              <a:xfrm>
                <a:off x="807868" y="2118233"/>
                <a:ext cx="923278" cy="264019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文字方塊 10">
                <a:extLst>
                  <a:ext uri="{FF2B5EF4-FFF2-40B4-BE49-F238E27FC236}">
                    <a16:creationId xmlns:a16="http://schemas.microsoft.com/office/drawing/2014/main" id="{537F9EEB-2735-4D41-BD9D-D5ECBAB107B3}"/>
                  </a:ext>
                </a:extLst>
              </p:cNvPr>
              <p:cNvSpPr txBox="1"/>
              <p:nvPr/>
            </p:nvSpPr>
            <p:spPr>
              <a:xfrm>
                <a:off x="966780" y="4450654"/>
                <a:ext cx="615874"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
          <p:nvSpPr>
            <p:cNvPr id="15" name="文字方塊 14">
              <a:extLst>
                <a:ext uri="{FF2B5EF4-FFF2-40B4-BE49-F238E27FC236}">
                  <a16:creationId xmlns:a16="http://schemas.microsoft.com/office/drawing/2014/main" id="{80F1AF33-2A48-2B44-BB19-15FB8B46E40F}"/>
                </a:ext>
              </a:extLst>
            </p:cNvPr>
            <p:cNvSpPr txBox="1"/>
            <p:nvPr/>
          </p:nvSpPr>
          <p:spPr>
            <a:xfrm>
              <a:off x="5308315" y="4344331"/>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Private Net</a:t>
              </a:r>
              <a:endParaRPr kumimoji="1" lang="zh-TW" altLang="en-US" sz="1600" b="1" dirty="0">
                <a:latin typeface="Times New Roman" panose="02020603050405020304" pitchFamily="18" charset="0"/>
                <a:cs typeface="Times New Roman" panose="02020603050405020304" pitchFamily="18" charset="0"/>
              </a:endParaRPr>
            </a:p>
          </p:txBody>
        </p:sp>
        <p:grpSp>
          <p:nvGrpSpPr>
            <p:cNvPr id="26" name="群組 25"/>
            <p:cNvGrpSpPr/>
            <p:nvPr/>
          </p:nvGrpSpPr>
          <p:grpSpPr>
            <a:xfrm>
              <a:off x="2925837" y="2187527"/>
              <a:ext cx="1234262" cy="972126"/>
              <a:chOff x="2925227" y="1355124"/>
              <a:chExt cx="1234262" cy="972126"/>
            </a:xfrm>
          </p:grpSpPr>
          <p:pic>
            <p:nvPicPr>
              <p:cNvPr id="19" name="圖片 18">
                <a:extLst>
                  <a:ext uri="{FF2B5EF4-FFF2-40B4-BE49-F238E27FC236}">
                    <a16:creationId xmlns:a16="http://schemas.microsoft.com/office/drawing/2014/main" id="{B4BEE6A5-C272-CD42-AAAB-D6C71211C75E}"/>
                  </a:ext>
                </a:extLst>
              </p:cNvPr>
              <p:cNvPicPr>
                <a:picLocks noChangeAspect="1"/>
              </p:cNvPicPr>
              <p:nvPr/>
            </p:nvPicPr>
            <p:blipFill>
              <a:blip r:embed="rId5"/>
              <a:stretch>
                <a:fillRect/>
              </a:stretch>
            </p:blipFill>
            <p:spPr>
              <a:xfrm>
                <a:off x="3174717" y="1355124"/>
                <a:ext cx="717528" cy="731386"/>
              </a:xfrm>
              <a:prstGeom prst="rect">
                <a:avLst/>
              </a:prstGeom>
            </p:spPr>
          </p:pic>
          <p:sp>
            <p:nvSpPr>
              <p:cNvPr id="25" name="文字方塊 24">
                <a:extLst>
                  <a:ext uri="{FF2B5EF4-FFF2-40B4-BE49-F238E27FC236}">
                    <a16:creationId xmlns:a16="http://schemas.microsoft.com/office/drawing/2014/main" id="{80F1AF33-2A48-2B44-BB19-15FB8B46E40F}"/>
                  </a:ext>
                </a:extLst>
              </p:cNvPr>
              <p:cNvSpPr txBox="1"/>
              <p:nvPr/>
            </p:nvSpPr>
            <p:spPr>
              <a:xfrm>
                <a:off x="2925227" y="2050251"/>
                <a:ext cx="1234262" cy="276999"/>
              </a:xfrm>
              <a:prstGeom prst="rect">
                <a:avLst/>
              </a:prstGeom>
              <a:noFill/>
            </p:spPr>
            <p:txBody>
              <a:bodyPr wrap="square" rtlCol="0">
                <a:spAutoFit/>
              </a:bodyPr>
              <a:lstStyle/>
              <a:p>
                <a:pPr algn="ctr"/>
                <a:r>
                  <a:rPr kumimoji="1" lang="en-US" altLang="zh-TW" sz="1200" b="1" dirty="0" smtClean="0">
                    <a:latin typeface="Times New Roman" panose="02020603050405020304" pitchFamily="18" charset="0"/>
                    <a:cs typeface="Times New Roman" panose="02020603050405020304" pitchFamily="18" charset="0"/>
                  </a:rPr>
                  <a:t>Control Tower</a:t>
                </a:r>
                <a:endParaRPr kumimoji="1" lang="zh-TW" altLang="en-US" sz="1200" b="1" dirty="0">
                  <a:latin typeface="Times New Roman" panose="02020603050405020304" pitchFamily="18" charset="0"/>
                  <a:cs typeface="Times New Roman" panose="02020603050405020304" pitchFamily="18" charset="0"/>
                </a:endParaRPr>
              </a:p>
            </p:txBody>
          </p:sp>
        </p:grpSp>
        <p:cxnSp>
          <p:nvCxnSpPr>
            <p:cNvPr id="29" name="直線單箭頭接點 28"/>
            <p:cNvCxnSpPr/>
            <p:nvPr/>
          </p:nvCxnSpPr>
          <p:spPr>
            <a:xfrm>
              <a:off x="1121015" y="2562626"/>
              <a:ext cx="20305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80F1AF33-2A48-2B44-BB19-15FB8B46E40F}"/>
                </a:ext>
              </a:extLst>
            </p:cNvPr>
            <p:cNvSpPr txBox="1"/>
            <p:nvPr/>
          </p:nvSpPr>
          <p:spPr>
            <a:xfrm>
              <a:off x="1513841" y="2525224"/>
              <a:ext cx="1272997" cy="276999"/>
            </a:xfrm>
            <a:prstGeom prst="rect">
              <a:avLst/>
            </a:prstGeom>
            <a:noFill/>
          </p:spPr>
          <p:txBody>
            <a:bodyPr wrap="square" rtlCol="0">
              <a:spAutoFit/>
            </a:bodyPr>
            <a:lstStyle/>
            <a:p>
              <a:pPr algn="ctr"/>
              <a:r>
                <a:rPr kumimoji="1" lang="en-US" altLang="zh-TW" sz="1200" b="1" dirty="0" smtClean="0">
                  <a:latin typeface="Times New Roman" panose="02020603050405020304" pitchFamily="18" charset="0"/>
                  <a:cs typeface="Times New Roman" panose="02020603050405020304" pitchFamily="18" charset="0"/>
                </a:rPr>
                <a:t>Add Token Info</a:t>
              </a:r>
              <a:endParaRPr kumimoji="1" lang="zh-TW" altLang="en-US" sz="1200" b="1" dirty="0">
                <a:latin typeface="Times New Roman" panose="02020603050405020304" pitchFamily="18" charset="0"/>
                <a:cs typeface="Times New Roman" panose="02020603050405020304" pitchFamily="18" charset="0"/>
              </a:endParaRPr>
            </a:p>
          </p:txBody>
        </p:sp>
        <p:cxnSp>
          <p:nvCxnSpPr>
            <p:cNvPr id="34" name="直線單箭頭接點 33"/>
            <p:cNvCxnSpPr>
              <a:stCxn id="7" idx="3"/>
            </p:cNvCxnSpPr>
            <p:nvPr/>
          </p:nvCxnSpPr>
          <p:spPr>
            <a:xfrm>
              <a:off x="1160921" y="1691989"/>
              <a:ext cx="1990652" cy="66059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80F1AF33-2A48-2B44-BB19-15FB8B46E40F}"/>
                </a:ext>
              </a:extLst>
            </p:cNvPr>
            <p:cNvSpPr txBox="1"/>
            <p:nvPr/>
          </p:nvSpPr>
          <p:spPr>
            <a:xfrm rot="1061267">
              <a:off x="1472133" y="1992284"/>
              <a:ext cx="1328321" cy="276999"/>
            </a:xfrm>
            <a:prstGeom prst="rect">
              <a:avLst/>
            </a:prstGeom>
            <a:noFill/>
          </p:spPr>
          <p:txBody>
            <a:bodyPr wrap="square" rtlCol="0">
              <a:spAutoFit/>
            </a:bodyPr>
            <a:lstStyle/>
            <a:p>
              <a:pPr algn="ctr"/>
              <a:r>
                <a:rPr kumimoji="1" lang="en-US" altLang="zh-TW" sz="1200" b="1" dirty="0" smtClean="0">
                  <a:latin typeface="Times New Roman" panose="02020603050405020304" pitchFamily="18" charset="0"/>
                  <a:cs typeface="Times New Roman" panose="02020603050405020304" pitchFamily="18" charset="0"/>
                </a:rPr>
                <a:t>Add Token Info</a:t>
              </a:r>
              <a:endParaRPr kumimoji="1" lang="zh-TW" altLang="en-US" sz="1200" b="1" dirty="0">
                <a:latin typeface="Times New Roman" panose="02020603050405020304" pitchFamily="18" charset="0"/>
                <a:cs typeface="Times New Roman" panose="02020603050405020304" pitchFamily="18" charset="0"/>
              </a:endParaRPr>
            </a:p>
          </p:txBody>
        </p:sp>
        <p:cxnSp>
          <p:nvCxnSpPr>
            <p:cNvPr id="37" name="直線單箭頭接點 36"/>
            <p:cNvCxnSpPr/>
            <p:nvPr/>
          </p:nvCxnSpPr>
          <p:spPr>
            <a:xfrm flipV="1">
              <a:off x="1160921" y="2745377"/>
              <a:ext cx="1990652" cy="592627"/>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80F1AF33-2A48-2B44-BB19-15FB8B46E40F}"/>
                </a:ext>
              </a:extLst>
            </p:cNvPr>
            <p:cNvSpPr txBox="1"/>
            <p:nvPr/>
          </p:nvSpPr>
          <p:spPr>
            <a:xfrm rot="20613096">
              <a:off x="1502492" y="3053244"/>
              <a:ext cx="1255475" cy="276999"/>
            </a:xfrm>
            <a:prstGeom prst="rect">
              <a:avLst/>
            </a:prstGeom>
            <a:noFill/>
          </p:spPr>
          <p:txBody>
            <a:bodyPr wrap="square" rtlCol="0">
              <a:spAutoFit/>
            </a:bodyPr>
            <a:lstStyle/>
            <a:p>
              <a:pPr algn="ctr"/>
              <a:r>
                <a:rPr kumimoji="1" lang="en-US" altLang="zh-TW" sz="1200" b="1" dirty="0" smtClean="0">
                  <a:latin typeface="Times New Roman" panose="02020603050405020304" pitchFamily="18" charset="0"/>
                  <a:cs typeface="Times New Roman" panose="02020603050405020304" pitchFamily="18" charset="0"/>
                </a:rPr>
                <a:t>Add Token Info</a:t>
              </a:r>
              <a:endParaRPr kumimoji="1" lang="zh-TW" altLang="en-US" sz="1200" b="1" dirty="0">
                <a:latin typeface="Times New Roman" panose="02020603050405020304" pitchFamily="18" charset="0"/>
                <a:cs typeface="Times New Roman" panose="02020603050405020304" pitchFamily="18" charset="0"/>
              </a:endParaRPr>
            </a:p>
          </p:txBody>
        </p:sp>
        <p:pic>
          <p:nvPicPr>
            <p:cNvPr id="39" name="圖片 38">
              <a:extLst>
                <a:ext uri="{FF2B5EF4-FFF2-40B4-BE49-F238E27FC236}">
                  <a16:creationId xmlns:a16="http://schemas.microsoft.com/office/drawing/2014/main" id="{A5E1AF10-783C-564C-85DD-4833E90049F4}"/>
                </a:ext>
              </a:extLst>
            </p:cNvPr>
            <p:cNvPicPr>
              <a:picLocks noChangeAspect="1"/>
            </p:cNvPicPr>
            <p:nvPr/>
          </p:nvPicPr>
          <p:blipFill>
            <a:blip r:embed="rId6"/>
            <a:stretch>
              <a:fillRect/>
            </a:stretch>
          </p:blipFill>
          <p:spPr>
            <a:xfrm>
              <a:off x="2033223" y="2334404"/>
              <a:ext cx="203200" cy="203200"/>
            </a:xfrm>
            <a:prstGeom prst="rect">
              <a:avLst/>
            </a:prstGeom>
          </p:spPr>
        </p:pic>
        <p:pic>
          <p:nvPicPr>
            <p:cNvPr id="40" name="圖片 39">
              <a:extLst>
                <a:ext uri="{FF2B5EF4-FFF2-40B4-BE49-F238E27FC236}">
                  <a16:creationId xmlns:a16="http://schemas.microsoft.com/office/drawing/2014/main" id="{C7BD3A74-1074-A44D-91E1-E4F02CE42E47}"/>
                </a:ext>
              </a:extLst>
            </p:cNvPr>
            <p:cNvPicPr>
              <a:picLocks noChangeAspect="1"/>
            </p:cNvPicPr>
            <p:nvPr/>
          </p:nvPicPr>
          <p:blipFill>
            <a:blip r:embed="rId7"/>
            <a:stretch>
              <a:fillRect/>
            </a:stretch>
          </p:blipFill>
          <p:spPr>
            <a:xfrm>
              <a:off x="2070438" y="1775410"/>
              <a:ext cx="177800" cy="177800"/>
            </a:xfrm>
            <a:prstGeom prst="rect">
              <a:avLst/>
            </a:prstGeom>
          </p:spPr>
        </p:pic>
        <p:pic>
          <p:nvPicPr>
            <p:cNvPr id="41" name="圖片 40">
              <a:extLst>
                <a:ext uri="{FF2B5EF4-FFF2-40B4-BE49-F238E27FC236}">
                  <a16:creationId xmlns:a16="http://schemas.microsoft.com/office/drawing/2014/main" id="{C32FCDD0-FD54-DD41-ACDB-E9542318F0B2}"/>
                </a:ext>
              </a:extLst>
            </p:cNvPr>
            <p:cNvPicPr>
              <a:picLocks noChangeAspect="1"/>
            </p:cNvPicPr>
            <p:nvPr/>
          </p:nvPicPr>
          <p:blipFill>
            <a:blip r:embed="rId8"/>
            <a:stretch>
              <a:fillRect/>
            </a:stretch>
          </p:blipFill>
          <p:spPr>
            <a:xfrm>
              <a:off x="2057738" y="2795176"/>
              <a:ext cx="203200" cy="203200"/>
            </a:xfrm>
            <a:prstGeom prst="rect">
              <a:avLst/>
            </a:prstGeom>
          </p:spPr>
        </p:pic>
        <p:cxnSp>
          <p:nvCxnSpPr>
            <p:cNvPr id="66" name="直線單箭頭接點 65"/>
            <p:cNvCxnSpPr>
              <a:stCxn id="19" idx="3"/>
              <a:endCxn id="51" idx="1"/>
            </p:cNvCxnSpPr>
            <p:nvPr/>
          </p:nvCxnSpPr>
          <p:spPr>
            <a:xfrm flipV="1">
              <a:off x="3892855" y="2210366"/>
              <a:ext cx="3448618" cy="3428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stCxn id="19" idx="3"/>
              <a:endCxn id="43" idx="1"/>
            </p:cNvCxnSpPr>
            <p:nvPr/>
          </p:nvCxnSpPr>
          <p:spPr>
            <a:xfrm flipV="1">
              <a:off x="3892855" y="1240348"/>
              <a:ext cx="3451727" cy="131287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a:stCxn id="19" idx="3"/>
              <a:endCxn id="55" idx="1"/>
            </p:cNvCxnSpPr>
            <p:nvPr/>
          </p:nvCxnSpPr>
          <p:spPr>
            <a:xfrm>
              <a:off x="3892855" y="2553220"/>
              <a:ext cx="3448618" cy="104826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80F1AF33-2A48-2B44-BB19-15FB8B46E40F}"/>
                </a:ext>
              </a:extLst>
            </p:cNvPr>
            <p:cNvSpPr txBox="1"/>
            <p:nvPr/>
          </p:nvSpPr>
          <p:spPr>
            <a:xfrm rot="20392170">
              <a:off x="5342621" y="1560634"/>
              <a:ext cx="708466" cy="276999"/>
            </a:xfrm>
            <a:prstGeom prst="rect">
              <a:avLst/>
            </a:prstGeom>
            <a:noFill/>
          </p:spPr>
          <p:txBody>
            <a:bodyPr wrap="square" rtlCol="0">
              <a:spAutoFit/>
            </a:bodyPr>
            <a:lstStyle/>
            <a:p>
              <a:pPr algn="ctr"/>
              <a:r>
                <a:rPr kumimoji="1" lang="en-US" altLang="zh-TW" sz="1200" b="1" dirty="0" smtClean="0">
                  <a:latin typeface="Times New Roman" panose="02020603050405020304" pitchFamily="18" charset="0"/>
                  <a:cs typeface="Times New Roman" panose="02020603050405020304" pitchFamily="18" charset="0"/>
                </a:rPr>
                <a:t>Create</a:t>
              </a:r>
              <a:endParaRPr kumimoji="1" lang="zh-TW" altLang="en-US" sz="1200" b="1" dirty="0">
                <a:latin typeface="Times New Roman" panose="02020603050405020304" pitchFamily="18" charset="0"/>
                <a:cs typeface="Times New Roman" panose="02020603050405020304" pitchFamily="18" charset="0"/>
              </a:endParaRPr>
            </a:p>
          </p:txBody>
        </p:sp>
        <p:sp>
          <p:nvSpPr>
            <p:cNvPr id="72" name="文字方塊 71">
              <a:extLst>
                <a:ext uri="{FF2B5EF4-FFF2-40B4-BE49-F238E27FC236}">
                  <a16:creationId xmlns:a16="http://schemas.microsoft.com/office/drawing/2014/main" id="{80F1AF33-2A48-2B44-BB19-15FB8B46E40F}"/>
                </a:ext>
              </a:extLst>
            </p:cNvPr>
            <p:cNvSpPr txBox="1"/>
            <p:nvPr/>
          </p:nvSpPr>
          <p:spPr>
            <a:xfrm rot="21046558">
              <a:off x="5545544" y="2111474"/>
              <a:ext cx="708466" cy="276999"/>
            </a:xfrm>
            <a:prstGeom prst="rect">
              <a:avLst/>
            </a:prstGeom>
            <a:noFill/>
          </p:spPr>
          <p:txBody>
            <a:bodyPr wrap="square" rtlCol="0">
              <a:spAutoFit/>
            </a:bodyPr>
            <a:lstStyle/>
            <a:p>
              <a:pPr algn="ctr"/>
              <a:r>
                <a:rPr kumimoji="1" lang="en-US" altLang="zh-TW" sz="1200" b="1" dirty="0" smtClean="0">
                  <a:latin typeface="Times New Roman" panose="02020603050405020304" pitchFamily="18" charset="0"/>
                  <a:cs typeface="Times New Roman" panose="02020603050405020304" pitchFamily="18" charset="0"/>
                </a:rPr>
                <a:t>Create</a:t>
              </a:r>
              <a:endParaRPr kumimoji="1" lang="zh-TW" altLang="en-US" sz="1200" b="1" dirty="0">
                <a:latin typeface="Times New Roman" panose="02020603050405020304" pitchFamily="18" charset="0"/>
                <a:cs typeface="Times New Roman" panose="02020603050405020304" pitchFamily="18" charset="0"/>
              </a:endParaRPr>
            </a:p>
          </p:txBody>
        </p:sp>
        <p:sp>
          <p:nvSpPr>
            <p:cNvPr id="73" name="文字方塊 72">
              <a:extLst>
                <a:ext uri="{FF2B5EF4-FFF2-40B4-BE49-F238E27FC236}">
                  <a16:creationId xmlns:a16="http://schemas.microsoft.com/office/drawing/2014/main" id="{80F1AF33-2A48-2B44-BB19-15FB8B46E40F}"/>
                </a:ext>
              </a:extLst>
            </p:cNvPr>
            <p:cNvSpPr txBox="1"/>
            <p:nvPr/>
          </p:nvSpPr>
          <p:spPr>
            <a:xfrm rot="1074309">
              <a:off x="5486223" y="3109003"/>
              <a:ext cx="708466" cy="276999"/>
            </a:xfrm>
            <a:prstGeom prst="rect">
              <a:avLst/>
            </a:prstGeom>
            <a:noFill/>
          </p:spPr>
          <p:txBody>
            <a:bodyPr wrap="square" rtlCol="0">
              <a:spAutoFit/>
            </a:bodyPr>
            <a:lstStyle/>
            <a:p>
              <a:pPr algn="ctr"/>
              <a:r>
                <a:rPr kumimoji="1" lang="en-US" altLang="zh-TW" sz="1200" b="1" dirty="0" smtClean="0">
                  <a:latin typeface="Times New Roman" panose="02020603050405020304" pitchFamily="18" charset="0"/>
                  <a:cs typeface="Times New Roman" panose="02020603050405020304" pitchFamily="18" charset="0"/>
                </a:rPr>
                <a:t>Create</a:t>
              </a:r>
              <a:endParaRPr kumimoji="1" lang="zh-TW" altLang="en-US" sz="1200" b="1" dirty="0">
                <a:latin typeface="Times New Roman" panose="02020603050405020304" pitchFamily="18" charset="0"/>
                <a:cs typeface="Times New Roman" panose="02020603050405020304" pitchFamily="18" charset="0"/>
              </a:endParaRPr>
            </a:p>
          </p:txBody>
        </p:sp>
        <p:grpSp>
          <p:nvGrpSpPr>
            <p:cNvPr id="124" name="群組 123"/>
            <p:cNvGrpSpPr/>
            <p:nvPr/>
          </p:nvGrpSpPr>
          <p:grpSpPr>
            <a:xfrm>
              <a:off x="7092440" y="943520"/>
              <a:ext cx="1079622" cy="3238211"/>
              <a:chOff x="6124912" y="928152"/>
              <a:chExt cx="1079622" cy="3238211"/>
            </a:xfrm>
          </p:grpSpPr>
          <p:grpSp>
            <p:nvGrpSpPr>
              <p:cNvPr id="46" name="群組 45"/>
              <p:cNvGrpSpPr/>
              <p:nvPr/>
            </p:nvGrpSpPr>
            <p:grpSpPr>
              <a:xfrm>
                <a:off x="6128021" y="930170"/>
                <a:ext cx="1076513" cy="875055"/>
                <a:chOff x="6131130" y="1189981"/>
                <a:chExt cx="1076513" cy="875055"/>
              </a:xfrm>
            </p:grpSpPr>
            <p:pic>
              <p:nvPicPr>
                <p:cNvPr id="43" name="圖片 42">
                  <a:extLst>
                    <a:ext uri="{FF2B5EF4-FFF2-40B4-BE49-F238E27FC236}">
                      <a16:creationId xmlns:a16="http://schemas.microsoft.com/office/drawing/2014/main" id="{B4BEE6A5-C272-CD42-AAAB-D6C71211C75E}"/>
                    </a:ext>
                  </a:extLst>
                </p:cNvPr>
                <p:cNvPicPr>
                  <a:picLocks noChangeAspect="1"/>
                </p:cNvPicPr>
                <p:nvPr/>
              </p:nvPicPr>
              <p:blipFill>
                <a:blip r:embed="rId5"/>
                <a:stretch>
                  <a:fillRect/>
                </a:stretch>
              </p:blipFill>
              <p:spPr>
                <a:xfrm>
                  <a:off x="6380163" y="1189981"/>
                  <a:ext cx="578448" cy="589620"/>
                </a:xfrm>
                <a:prstGeom prst="rect">
                  <a:avLst/>
                </a:prstGeom>
              </p:spPr>
            </p:pic>
            <p:sp>
              <p:nvSpPr>
                <p:cNvPr id="44" name="文字方塊 43">
                  <a:extLst>
                    <a:ext uri="{FF2B5EF4-FFF2-40B4-BE49-F238E27FC236}">
                      <a16:creationId xmlns:a16="http://schemas.microsoft.com/office/drawing/2014/main" id="{80F1AF33-2A48-2B44-BB19-15FB8B46E40F}"/>
                    </a:ext>
                  </a:extLst>
                </p:cNvPr>
                <p:cNvSpPr txBox="1"/>
                <p:nvPr/>
              </p:nvSpPr>
              <p:spPr>
                <a:xfrm>
                  <a:off x="6131130" y="1788037"/>
                  <a:ext cx="1076513" cy="276999"/>
                </a:xfrm>
                <a:prstGeom prst="rect">
                  <a:avLst/>
                </a:prstGeom>
                <a:noFill/>
              </p:spPr>
              <p:txBody>
                <a:bodyPr wrap="square" rtlCol="0">
                  <a:spAutoFit/>
                </a:bodyPr>
                <a:lstStyle/>
                <a:p>
                  <a:pPr algn="ctr"/>
                  <a:r>
                    <a:rPr kumimoji="1" lang="en-US" altLang="zh-TW" sz="1200" b="1" dirty="0" err="1" smtClean="0">
                      <a:latin typeface="Times New Roman" panose="02020603050405020304" pitchFamily="18" charset="0"/>
                      <a:cs typeface="Times New Roman" panose="02020603050405020304" pitchFamily="18" charset="0"/>
                    </a:rPr>
                    <a:t>TokenTracer</a:t>
                  </a:r>
                  <a:endParaRPr kumimoji="1" lang="zh-TW" altLang="en-US" sz="1200" b="1" dirty="0">
                    <a:latin typeface="Times New Roman" panose="02020603050405020304" pitchFamily="18" charset="0"/>
                    <a:cs typeface="Times New Roman" panose="02020603050405020304" pitchFamily="18" charset="0"/>
                  </a:endParaRPr>
                </a:p>
              </p:txBody>
            </p:sp>
            <p:pic>
              <p:nvPicPr>
                <p:cNvPr id="45" name="圖片 4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44487" y="1479228"/>
                  <a:ext cx="293665" cy="296182"/>
                </a:xfrm>
                <a:prstGeom prst="rect">
                  <a:avLst/>
                </a:prstGeom>
              </p:spPr>
            </p:pic>
          </p:grpSp>
          <p:grpSp>
            <p:nvGrpSpPr>
              <p:cNvPr id="50" name="群組 49"/>
              <p:cNvGrpSpPr/>
              <p:nvPr/>
            </p:nvGrpSpPr>
            <p:grpSpPr>
              <a:xfrm>
                <a:off x="6124912" y="1900188"/>
                <a:ext cx="1076513" cy="875055"/>
                <a:chOff x="6131130" y="1189981"/>
                <a:chExt cx="1076513" cy="875055"/>
              </a:xfrm>
            </p:grpSpPr>
            <p:pic>
              <p:nvPicPr>
                <p:cNvPr id="51" name="圖片 50">
                  <a:extLst>
                    <a:ext uri="{FF2B5EF4-FFF2-40B4-BE49-F238E27FC236}">
                      <a16:creationId xmlns:a16="http://schemas.microsoft.com/office/drawing/2014/main" id="{B4BEE6A5-C272-CD42-AAAB-D6C71211C75E}"/>
                    </a:ext>
                  </a:extLst>
                </p:cNvPr>
                <p:cNvPicPr>
                  <a:picLocks noChangeAspect="1"/>
                </p:cNvPicPr>
                <p:nvPr/>
              </p:nvPicPr>
              <p:blipFill>
                <a:blip r:embed="rId5"/>
                <a:stretch>
                  <a:fillRect/>
                </a:stretch>
              </p:blipFill>
              <p:spPr>
                <a:xfrm>
                  <a:off x="6380163" y="1189981"/>
                  <a:ext cx="578448" cy="589620"/>
                </a:xfrm>
                <a:prstGeom prst="rect">
                  <a:avLst/>
                </a:prstGeom>
              </p:spPr>
            </p:pic>
            <p:sp>
              <p:nvSpPr>
                <p:cNvPr id="52" name="文字方塊 51">
                  <a:extLst>
                    <a:ext uri="{FF2B5EF4-FFF2-40B4-BE49-F238E27FC236}">
                      <a16:creationId xmlns:a16="http://schemas.microsoft.com/office/drawing/2014/main" id="{80F1AF33-2A48-2B44-BB19-15FB8B46E40F}"/>
                    </a:ext>
                  </a:extLst>
                </p:cNvPr>
                <p:cNvSpPr txBox="1"/>
                <p:nvPr/>
              </p:nvSpPr>
              <p:spPr>
                <a:xfrm>
                  <a:off x="6131130" y="1788037"/>
                  <a:ext cx="1076513" cy="276999"/>
                </a:xfrm>
                <a:prstGeom prst="rect">
                  <a:avLst/>
                </a:prstGeom>
                <a:noFill/>
              </p:spPr>
              <p:txBody>
                <a:bodyPr wrap="square" rtlCol="0">
                  <a:spAutoFit/>
                </a:bodyPr>
                <a:lstStyle/>
                <a:p>
                  <a:pPr algn="ctr"/>
                  <a:r>
                    <a:rPr kumimoji="1" lang="en-US" altLang="zh-TW" sz="1200" b="1" dirty="0" err="1" smtClean="0">
                      <a:latin typeface="Times New Roman" panose="02020603050405020304" pitchFamily="18" charset="0"/>
                      <a:cs typeface="Times New Roman" panose="02020603050405020304" pitchFamily="18" charset="0"/>
                    </a:rPr>
                    <a:t>TokenTracer</a:t>
                  </a:r>
                  <a:endParaRPr kumimoji="1" lang="zh-TW" altLang="en-US" sz="1200" b="1" dirty="0">
                    <a:latin typeface="Times New Roman" panose="02020603050405020304" pitchFamily="18" charset="0"/>
                    <a:cs typeface="Times New Roman" panose="02020603050405020304" pitchFamily="18" charset="0"/>
                  </a:endParaRPr>
                </a:p>
              </p:txBody>
            </p:sp>
            <p:pic>
              <p:nvPicPr>
                <p:cNvPr id="53" name="圖片 5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44487" y="1479228"/>
                  <a:ext cx="293665" cy="296182"/>
                </a:xfrm>
                <a:prstGeom prst="rect">
                  <a:avLst/>
                </a:prstGeom>
              </p:spPr>
            </p:pic>
          </p:grpSp>
          <p:grpSp>
            <p:nvGrpSpPr>
              <p:cNvPr id="54" name="群組 53"/>
              <p:cNvGrpSpPr/>
              <p:nvPr/>
            </p:nvGrpSpPr>
            <p:grpSpPr>
              <a:xfrm>
                <a:off x="6124912" y="3291308"/>
                <a:ext cx="1076513" cy="875055"/>
                <a:chOff x="6131130" y="1189981"/>
                <a:chExt cx="1076513" cy="875055"/>
              </a:xfrm>
            </p:grpSpPr>
            <p:pic>
              <p:nvPicPr>
                <p:cNvPr id="55" name="圖片 54">
                  <a:extLst>
                    <a:ext uri="{FF2B5EF4-FFF2-40B4-BE49-F238E27FC236}">
                      <a16:creationId xmlns:a16="http://schemas.microsoft.com/office/drawing/2014/main" id="{B4BEE6A5-C272-CD42-AAAB-D6C71211C75E}"/>
                    </a:ext>
                  </a:extLst>
                </p:cNvPr>
                <p:cNvPicPr>
                  <a:picLocks noChangeAspect="1"/>
                </p:cNvPicPr>
                <p:nvPr/>
              </p:nvPicPr>
              <p:blipFill>
                <a:blip r:embed="rId5"/>
                <a:stretch>
                  <a:fillRect/>
                </a:stretch>
              </p:blipFill>
              <p:spPr>
                <a:xfrm>
                  <a:off x="6380163" y="1189981"/>
                  <a:ext cx="578448" cy="589620"/>
                </a:xfrm>
                <a:prstGeom prst="rect">
                  <a:avLst/>
                </a:prstGeom>
              </p:spPr>
            </p:pic>
            <p:sp>
              <p:nvSpPr>
                <p:cNvPr id="56" name="文字方塊 55">
                  <a:extLst>
                    <a:ext uri="{FF2B5EF4-FFF2-40B4-BE49-F238E27FC236}">
                      <a16:creationId xmlns:a16="http://schemas.microsoft.com/office/drawing/2014/main" id="{80F1AF33-2A48-2B44-BB19-15FB8B46E40F}"/>
                    </a:ext>
                  </a:extLst>
                </p:cNvPr>
                <p:cNvSpPr txBox="1"/>
                <p:nvPr/>
              </p:nvSpPr>
              <p:spPr>
                <a:xfrm>
                  <a:off x="6131130" y="1788037"/>
                  <a:ext cx="1076513" cy="276999"/>
                </a:xfrm>
                <a:prstGeom prst="rect">
                  <a:avLst/>
                </a:prstGeom>
                <a:noFill/>
              </p:spPr>
              <p:txBody>
                <a:bodyPr wrap="square" rtlCol="0">
                  <a:spAutoFit/>
                </a:bodyPr>
                <a:lstStyle/>
                <a:p>
                  <a:pPr algn="ctr"/>
                  <a:r>
                    <a:rPr kumimoji="1" lang="en-US" altLang="zh-TW" sz="1200" b="1" dirty="0" err="1" smtClean="0">
                      <a:latin typeface="Times New Roman" panose="02020603050405020304" pitchFamily="18" charset="0"/>
                      <a:cs typeface="Times New Roman" panose="02020603050405020304" pitchFamily="18" charset="0"/>
                    </a:rPr>
                    <a:t>TokenTracer</a:t>
                  </a:r>
                  <a:endParaRPr kumimoji="1" lang="zh-TW" altLang="en-US" sz="1200" b="1" dirty="0">
                    <a:latin typeface="Times New Roman" panose="02020603050405020304" pitchFamily="18" charset="0"/>
                    <a:cs typeface="Times New Roman" panose="02020603050405020304" pitchFamily="18" charset="0"/>
                  </a:endParaRPr>
                </a:p>
              </p:txBody>
            </p:sp>
            <p:pic>
              <p:nvPicPr>
                <p:cNvPr id="57" name="圖片 5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44487" y="1479228"/>
                  <a:ext cx="293665" cy="296182"/>
                </a:xfrm>
                <a:prstGeom prst="rect">
                  <a:avLst/>
                </a:prstGeom>
              </p:spPr>
            </p:pic>
          </p:grpSp>
          <p:cxnSp>
            <p:nvCxnSpPr>
              <p:cNvPr id="59" name="直線接點 58"/>
              <p:cNvCxnSpPr>
                <a:stCxn id="52" idx="2"/>
              </p:cNvCxnSpPr>
              <p:nvPr/>
            </p:nvCxnSpPr>
            <p:spPr>
              <a:xfrm flipH="1">
                <a:off x="6663168" y="2775243"/>
                <a:ext cx="1" cy="432388"/>
              </a:xfrm>
              <a:prstGeom prst="line">
                <a:avLst/>
              </a:prstGeom>
              <a:ln w="2540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4" name="圖片 73">
                <a:extLst>
                  <a:ext uri="{FF2B5EF4-FFF2-40B4-BE49-F238E27FC236}">
                    <a16:creationId xmlns:a16="http://schemas.microsoft.com/office/drawing/2014/main" id="{C7BD3A74-1074-A44D-91E1-E4F02CE42E47}"/>
                  </a:ext>
                </a:extLst>
              </p:cNvPr>
              <p:cNvPicPr>
                <a:picLocks noChangeAspect="1"/>
              </p:cNvPicPr>
              <p:nvPr/>
            </p:nvPicPr>
            <p:blipFill>
              <a:blip r:embed="rId7"/>
              <a:stretch>
                <a:fillRect/>
              </a:stretch>
            </p:blipFill>
            <p:spPr>
              <a:xfrm>
                <a:off x="6880662" y="928152"/>
                <a:ext cx="177800" cy="177800"/>
              </a:xfrm>
              <a:prstGeom prst="rect">
                <a:avLst/>
              </a:prstGeom>
            </p:spPr>
          </p:pic>
          <p:pic>
            <p:nvPicPr>
              <p:cNvPr id="75" name="圖片 74">
                <a:extLst>
                  <a:ext uri="{FF2B5EF4-FFF2-40B4-BE49-F238E27FC236}">
                    <a16:creationId xmlns:a16="http://schemas.microsoft.com/office/drawing/2014/main" id="{A5E1AF10-783C-564C-85DD-4833E90049F4}"/>
                  </a:ext>
                </a:extLst>
              </p:cNvPr>
              <p:cNvPicPr>
                <a:picLocks noChangeAspect="1"/>
              </p:cNvPicPr>
              <p:nvPr/>
            </p:nvPicPr>
            <p:blipFill>
              <a:blip r:embed="rId6"/>
              <a:stretch>
                <a:fillRect/>
              </a:stretch>
            </p:blipFill>
            <p:spPr>
              <a:xfrm>
                <a:off x="6882894" y="1911372"/>
                <a:ext cx="203200" cy="203200"/>
              </a:xfrm>
              <a:prstGeom prst="rect">
                <a:avLst/>
              </a:prstGeom>
            </p:spPr>
          </p:pic>
          <p:pic>
            <p:nvPicPr>
              <p:cNvPr id="76" name="圖片 75">
                <a:extLst>
                  <a:ext uri="{FF2B5EF4-FFF2-40B4-BE49-F238E27FC236}">
                    <a16:creationId xmlns:a16="http://schemas.microsoft.com/office/drawing/2014/main" id="{C32FCDD0-FD54-DD41-ACDB-E9542318F0B2}"/>
                  </a:ext>
                </a:extLst>
              </p:cNvPr>
              <p:cNvPicPr>
                <a:picLocks noChangeAspect="1"/>
              </p:cNvPicPr>
              <p:nvPr/>
            </p:nvPicPr>
            <p:blipFill>
              <a:blip r:embed="rId8"/>
              <a:stretch>
                <a:fillRect/>
              </a:stretch>
            </p:blipFill>
            <p:spPr>
              <a:xfrm>
                <a:off x="6882894" y="3294582"/>
                <a:ext cx="203200" cy="203200"/>
              </a:xfrm>
              <a:prstGeom prst="rect">
                <a:avLst/>
              </a:prstGeom>
            </p:spPr>
          </p:pic>
        </p:grpSp>
      </p:grpSp>
    </p:spTree>
    <p:extLst>
      <p:ext uri="{BB962C8B-B14F-4D97-AF65-F5344CB8AC3E}">
        <p14:creationId xmlns:p14="http://schemas.microsoft.com/office/powerpoint/2010/main" val="3237156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11" name="投影片編號版面配置區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41</a:t>
            </a:fld>
            <a:endParaRPr lang="zh-TW" altLang="en-US" dirty="0"/>
          </a:p>
        </p:txBody>
      </p:sp>
      <p:grpSp>
        <p:nvGrpSpPr>
          <p:cNvPr id="148" name="群組 147"/>
          <p:cNvGrpSpPr/>
          <p:nvPr/>
        </p:nvGrpSpPr>
        <p:grpSpPr>
          <a:xfrm>
            <a:off x="-66296" y="157923"/>
            <a:ext cx="8853233" cy="4981801"/>
            <a:chOff x="-66296" y="157923"/>
            <a:chExt cx="8853233" cy="4981801"/>
          </a:xfrm>
        </p:grpSpPr>
        <p:pic>
          <p:nvPicPr>
            <p:cNvPr id="5" name="圖片 4">
              <a:extLst>
                <a:ext uri="{FF2B5EF4-FFF2-40B4-BE49-F238E27FC236}">
                  <a16:creationId xmlns:a16="http://schemas.microsoft.com/office/drawing/2014/main" id="{2346D825-27BB-CD41-AB6D-C9CABF634822}"/>
                </a:ext>
              </a:extLst>
            </p:cNvPr>
            <p:cNvPicPr>
              <a:picLocks noChangeAspect="1"/>
            </p:cNvPicPr>
            <p:nvPr/>
          </p:nvPicPr>
          <p:blipFill>
            <a:blip r:embed="rId3"/>
            <a:stretch>
              <a:fillRect/>
            </a:stretch>
          </p:blipFill>
          <p:spPr>
            <a:xfrm>
              <a:off x="437779" y="3503708"/>
              <a:ext cx="1286267" cy="1286267"/>
            </a:xfrm>
            <a:prstGeom prst="rect">
              <a:avLst/>
            </a:prstGeom>
          </p:spPr>
        </p:pic>
        <p:sp>
          <p:nvSpPr>
            <p:cNvPr id="7" name="文字方塊 6">
              <a:extLst>
                <a:ext uri="{FF2B5EF4-FFF2-40B4-BE49-F238E27FC236}">
                  <a16:creationId xmlns:a16="http://schemas.microsoft.com/office/drawing/2014/main" id="{FD1A86D9-5F23-3845-915D-F84AE6238E8D}"/>
                </a:ext>
              </a:extLst>
            </p:cNvPr>
            <p:cNvSpPr txBox="1"/>
            <p:nvPr/>
          </p:nvSpPr>
          <p:spPr>
            <a:xfrm>
              <a:off x="450221" y="4793311"/>
              <a:ext cx="1148071"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Time Oracle</a:t>
              </a:r>
              <a:endParaRPr kumimoji="1" lang="zh-TW" altLang="en-US" b="1" dirty="0">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ABD148AB-8700-C247-8F11-5FC53F59365B}"/>
                </a:ext>
              </a:extLst>
            </p:cNvPr>
            <p:cNvSpPr txBox="1"/>
            <p:nvPr/>
          </p:nvSpPr>
          <p:spPr>
            <a:xfrm>
              <a:off x="7929371" y="1609510"/>
              <a:ext cx="699335" cy="276999"/>
            </a:xfrm>
            <a:prstGeom prst="rect">
              <a:avLst/>
            </a:prstGeom>
            <a:noFill/>
          </p:spPr>
          <p:txBody>
            <a:bodyPr wrap="square" rtlCol="0">
              <a:spAutoFit/>
            </a:bodyPr>
            <a:lstStyle/>
            <a:p>
              <a:r>
                <a:rPr kumimoji="1" lang="en-US" altLang="zh-TW" sz="1200" b="1" dirty="0" smtClean="0">
                  <a:solidFill>
                    <a:schemeClr val="accent1">
                      <a:lumMod val="50000"/>
                    </a:schemeClr>
                  </a:solidFill>
                  <a:latin typeface="Times New Roman" panose="02020603050405020304" pitchFamily="18" charset="0"/>
                  <a:cs typeface="Times New Roman" panose="02020603050405020304" pitchFamily="18" charset="0"/>
                </a:rPr>
                <a:t>View</a:t>
              </a:r>
              <a:endParaRPr kumimoji="1" lang="zh-TW" altLang="en-US" sz="12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4" name="文字方塊 63">
              <a:extLst>
                <a:ext uri="{FF2B5EF4-FFF2-40B4-BE49-F238E27FC236}">
                  <a16:creationId xmlns:a16="http://schemas.microsoft.com/office/drawing/2014/main" id="{E6D06312-65DD-B745-95AB-70E1C6BBEAC1}"/>
                </a:ext>
              </a:extLst>
            </p:cNvPr>
            <p:cNvSpPr txBox="1"/>
            <p:nvPr/>
          </p:nvSpPr>
          <p:spPr>
            <a:xfrm>
              <a:off x="7920441" y="3062594"/>
              <a:ext cx="604653" cy="276999"/>
            </a:xfrm>
            <a:prstGeom prst="rect">
              <a:avLst/>
            </a:prstGeom>
            <a:noFill/>
          </p:spPr>
          <p:txBody>
            <a:bodyPr wrap="none" rtlCol="0">
              <a:spAutoFit/>
            </a:bodyPr>
            <a:lstStyle/>
            <a:p>
              <a:r>
                <a:rPr kumimoji="1" lang="en-US" altLang="zh-TW" sz="1200" b="1" dirty="0">
                  <a:solidFill>
                    <a:schemeClr val="accent1">
                      <a:lumMod val="50000"/>
                    </a:schemeClr>
                  </a:solidFill>
                  <a:latin typeface="Times New Roman" panose="02020603050405020304" pitchFamily="18" charset="0"/>
                  <a:cs typeface="Times New Roman" panose="02020603050405020304" pitchFamily="18" charset="0"/>
                </a:rPr>
                <a:t>Query</a:t>
              </a:r>
              <a:endParaRPr kumimoji="1" lang="zh-TW" altLang="en-US" sz="1200" b="1" dirty="0">
                <a:solidFill>
                  <a:schemeClr val="accent1">
                    <a:lumMod val="50000"/>
                  </a:schemeClr>
                </a:solidFill>
                <a:latin typeface="Times New Roman" panose="02020603050405020304" pitchFamily="18" charset="0"/>
                <a:cs typeface="Times New Roman" panose="02020603050405020304" pitchFamily="18" charset="0"/>
              </a:endParaRPr>
            </a:p>
          </p:txBody>
        </p:sp>
        <p:cxnSp>
          <p:nvCxnSpPr>
            <p:cNvPr id="93" name="直線箭頭接點 92">
              <a:extLst>
                <a:ext uri="{FF2B5EF4-FFF2-40B4-BE49-F238E27FC236}">
                  <a16:creationId xmlns:a16="http://schemas.microsoft.com/office/drawing/2014/main" id="{2D25D85C-DECB-A94D-AD2F-3BF458A42692}"/>
                </a:ext>
              </a:extLst>
            </p:cNvPr>
            <p:cNvCxnSpPr>
              <a:cxnSpLocks/>
            </p:cNvCxnSpPr>
            <p:nvPr/>
          </p:nvCxnSpPr>
          <p:spPr>
            <a:xfrm flipV="1">
              <a:off x="1834767" y="4394769"/>
              <a:ext cx="5368992" cy="1447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1191AD8A-2C97-7544-A8C9-FC737A21FE96}"/>
                </a:ext>
              </a:extLst>
            </p:cNvPr>
            <p:cNvSpPr txBox="1"/>
            <p:nvPr/>
          </p:nvSpPr>
          <p:spPr>
            <a:xfrm>
              <a:off x="2982926" y="4445923"/>
              <a:ext cx="774571" cy="276999"/>
            </a:xfrm>
            <a:prstGeom prst="rect">
              <a:avLst/>
            </a:prstGeom>
            <a:noFill/>
          </p:spPr>
          <p:txBody>
            <a:bodyPr wrap="square" rtlCol="0">
              <a:spAutoFit/>
            </a:bodyPr>
            <a:lstStyle/>
            <a:p>
              <a:r>
                <a:rPr kumimoji="1" lang="en-US" altLang="zh-TW" sz="1200" b="1" dirty="0">
                  <a:solidFill>
                    <a:srgbClr val="7030A0"/>
                  </a:solidFill>
                  <a:latin typeface="Times New Roman" panose="02020603050405020304" pitchFamily="18" charset="0"/>
                  <a:cs typeface="Times New Roman" panose="02020603050405020304" pitchFamily="18" charset="0"/>
                </a:rPr>
                <a:t>Trigger</a:t>
              </a:r>
              <a:endParaRPr kumimoji="1" lang="zh-TW" altLang="en-US" sz="1200" b="1" dirty="0">
                <a:solidFill>
                  <a:srgbClr val="7030A0"/>
                </a:solidFill>
                <a:latin typeface="Times New Roman" panose="02020603050405020304" pitchFamily="18" charset="0"/>
                <a:cs typeface="Times New Roman" panose="02020603050405020304" pitchFamily="18" charset="0"/>
              </a:endParaRPr>
            </a:p>
          </p:txBody>
        </p:sp>
        <p:cxnSp>
          <p:nvCxnSpPr>
            <p:cNvPr id="96" name="直線箭頭接點 95">
              <a:extLst>
                <a:ext uri="{FF2B5EF4-FFF2-40B4-BE49-F238E27FC236}">
                  <a16:creationId xmlns:a16="http://schemas.microsoft.com/office/drawing/2014/main" id="{7640CA24-F5C5-F145-A9CF-1DC61DFBE914}"/>
                </a:ext>
              </a:extLst>
            </p:cNvPr>
            <p:cNvCxnSpPr>
              <a:cxnSpLocks/>
            </p:cNvCxnSpPr>
            <p:nvPr/>
          </p:nvCxnSpPr>
          <p:spPr>
            <a:xfrm flipH="1" flipV="1">
              <a:off x="3805279" y="1567830"/>
              <a:ext cx="1348" cy="625147"/>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箭頭接點 98">
              <a:extLst>
                <a:ext uri="{FF2B5EF4-FFF2-40B4-BE49-F238E27FC236}">
                  <a16:creationId xmlns:a16="http://schemas.microsoft.com/office/drawing/2014/main" id="{91419A0C-06F0-3E4F-B87C-2425872879CD}"/>
                </a:ext>
              </a:extLst>
            </p:cNvPr>
            <p:cNvCxnSpPr>
              <a:cxnSpLocks/>
            </p:cNvCxnSpPr>
            <p:nvPr/>
          </p:nvCxnSpPr>
          <p:spPr>
            <a:xfrm flipH="1">
              <a:off x="3618397" y="1609510"/>
              <a:ext cx="3643" cy="579949"/>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8" name="文字方塊 107">
              <a:extLst>
                <a:ext uri="{FF2B5EF4-FFF2-40B4-BE49-F238E27FC236}">
                  <a16:creationId xmlns:a16="http://schemas.microsoft.com/office/drawing/2014/main" id="{37CE55D0-0832-7D45-B77D-572B6BF883C7}"/>
                </a:ext>
              </a:extLst>
            </p:cNvPr>
            <p:cNvSpPr txBox="1"/>
            <p:nvPr/>
          </p:nvSpPr>
          <p:spPr>
            <a:xfrm>
              <a:off x="3810174" y="1772445"/>
              <a:ext cx="458780" cy="276999"/>
            </a:xfrm>
            <a:prstGeom prst="rect">
              <a:avLst/>
            </a:prstGeom>
            <a:noFill/>
          </p:spPr>
          <p:txBody>
            <a:bodyPr wrap="none" rtlCol="0">
              <a:spAutoFit/>
            </a:bodyPr>
            <a:lstStyle/>
            <a:p>
              <a:r>
                <a:rPr kumimoji="1" lang="en-US" altLang="zh-TW" sz="1200" b="1" dirty="0">
                  <a:solidFill>
                    <a:srgbClr val="7030A0"/>
                  </a:solidFill>
                  <a:latin typeface="Times New Roman" panose="02020603050405020304" pitchFamily="18" charset="0"/>
                  <a:cs typeface="Times New Roman" panose="02020603050405020304" pitchFamily="18" charset="0"/>
                </a:rPr>
                <a:t>Call</a:t>
              </a:r>
              <a:endParaRPr kumimoji="1" lang="zh-TW" altLang="en-US" sz="1200" b="1" dirty="0">
                <a:solidFill>
                  <a:srgbClr val="7030A0"/>
                </a:solidFill>
                <a:latin typeface="Times New Roman" panose="02020603050405020304" pitchFamily="18" charset="0"/>
                <a:cs typeface="Times New Roman" panose="02020603050405020304" pitchFamily="18" charset="0"/>
              </a:endParaRPr>
            </a:p>
          </p:txBody>
        </p:sp>
        <p:cxnSp>
          <p:nvCxnSpPr>
            <p:cNvPr id="136" name="直線箭頭接點 135">
              <a:extLst>
                <a:ext uri="{FF2B5EF4-FFF2-40B4-BE49-F238E27FC236}">
                  <a16:creationId xmlns:a16="http://schemas.microsoft.com/office/drawing/2014/main" id="{44DA3D48-61BD-3742-98FE-B8523D13A6E0}"/>
                </a:ext>
              </a:extLst>
            </p:cNvPr>
            <p:cNvCxnSpPr>
              <a:cxnSpLocks/>
            </p:cNvCxnSpPr>
            <p:nvPr/>
          </p:nvCxnSpPr>
          <p:spPr>
            <a:xfrm flipH="1">
              <a:off x="2196194" y="828076"/>
              <a:ext cx="836820" cy="68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箭頭接點 136">
              <a:extLst>
                <a:ext uri="{FF2B5EF4-FFF2-40B4-BE49-F238E27FC236}">
                  <a16:creationId xmlns:a16="http://schemas.microsoft.com/office/drawing/2014/main" id="{E7B0ADF5-B6FA-A040-9907-B0E0BAB4C050}"/>
                </a:ext>
              </a:extLst>
            </p:cNvPr>
            <p:cNvCxnSpPr>
              <a:cxnSpLocks/>
            </p:cNvCxnSpPr>
            <p:nvPr/>
          </p:nvCxnSpPr>
          <p:spPr>
            <a:xfrm>
              <a:off x="2196194" y="975779"/>
              <a:ext cx="873071"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8" name="文字方塊 137">
              <a:extLst>
                <a:ext uri="{FF2B5EF4-FFF2-40B4-BE49-F238E27FC236}">
                  <a16:creationId xmlns:a16="http://schemas.microsoft.com/office/drawing/2014/main" id="{94C896FE-9916-A74B-BEA4-F882C9336AC0}"/>
                </a:ext>
              </a:extLst>
            </p:cNvPr>
            <p:cNvSpPr txBox="1"/>
            <p:nvPr/>
          </p:nvSpPr>
          <p:spPr>
            <a:xfrm>
              <a:off x="2316380" y="570370"/>
              <a:ext cx="894867" cy="276999"/>
            </a:xfrm>
            <a:prstGeom prst="rect">
              <a:avLst/>
            </a:prstGeom>
            <a:noFill/>
          </p:spPr>
          <p:txBody>
            <a:bodyPr wrap="square" rtlCol="0">
              <a:spAutoFit/>
            </a:bodyPr>
            <a:lstStyle/>
            <a:p>
              <a:r>
                <a:rPr kumimoji="1" lang="en-US" altLang="zh-TW" sz="1200" b="1" dirty="0">
                  <a:solidFill>
                    <a:srgbClr val="7030A0"/>
                  </a:solidFill>
                  <a:latin typeface="Times New Roman" panose="02020603050405020304" pitchFamily="18" charset="0"/>
                  <a:cs typeface="Times New Roman" panose="02020603050405020304" pitchFamily="18" charset="0"/>
                </a:rPr>
                <a:t>Get </a:t>
              </a:r>
              <a:r>
                <a:rPr kumimoji="1" lang="en-US" altLang="zh-TW" sz="1200" b="1" dirty="0" err="1">
                  <a:solidFill>
                    <a:srgbClr val="7030A0"/>
                  </a:solidFill>
                  <a:latin typeface="Times New Roman" panose="02020603050405020304" pitchFamily="18" charset="0"/>
                  <a:cs typeface="Times New Roman" panose="02020603050405020304" pitchFamily="18" charset="0"/>
                </a:rPr>
                <a:t>Txs</a:t>
              </a:r>
              <a:endParaRPr kumimoji="1" lang="zh-TW" altLang="en-US" sz="1200" b="1" dirty="0">
                <a:solidFill>
                  <a:srgbClr val="7030A0"/>
                </a:solidFill>
                <a:latin typeface="Times New Roman" panose="02020603050405020304" pitchFamily="18" charset="0"/>
                <a:cs typeface="Times New Roman" panose="02020603050405020304" pitchFamily="18" charset="0"/>
              </a:endParaRPr>
            </a:p>
          </p:txBody>
        </p:sp>
        <p:grpSp>
          <p:nvGrpSpPr>
            <p:cNvPr id="42" name="群組 41"/>
            <p:cNvGrpSpPr/>
            <p:nvPr/>
          </p:nvGrpSpPr>
          <p:grpSpPr>
            <a:xfrm>
              <a:off x="3165419" y="223349"/>
              <a:ext cx="1064292" cy="1333564"/>
              <a:chOff x="3068566" y="2239981"/>
              <a:chExt cx="1064292" cy="1333564"/>
            </a:xfrm>
          </p:grpSpPr>
          <p:sp>
            <p:nvSpPr>
              <p:cNvPr id="43" name="文字方塊 42">
                <a:extLst>
                  <a:ext uri="{FF2B5EF4-FFF2-40B4-BE49-F238E27FC236}">
                    <a16:creationId xmlns:a16="http://schemas.microsoft.com/office/drawing/2014/main" id="{E2239689-D2BE-8F40-8EAF-EE7C22BAFD95}"/>
                  </a:ext>
                </a:extLst>
              </p:cNvPr>
              <p:cNvSpPr txBox="1"/>
              <p:nvPr/>
            </p:nvSpPr>
            <p:spPr>
              <a:xfrm>
                <a:off x="3128985" y="3265768"/>
                <a:ext cx="898003"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API</a:t>
                </a:r>
                <a:endParaRPr kumimoji="1" lang="zh-TW" altLang="en-US" b="1" dirty="0">
                  <a:latin typeface="Times New Roman" panose="02020603050405020304" pitchFamily="18" charset="0"/>
                  <a:cs typeface="Times New Roman" panose="02020603050405020304" pitchFamily="18" charset="0"/>
                </a:endParaRPr>
              </a:p>
            </p:txBody>
          </p:sp>
          <p:pic>
            <p:nvPicPr>
              <p:cNvPr id="160" name="圖片 159">
                <a:extLst>
                  <a:ext uri="{FF2B5EF4-FFF2-40B4-BE49-F238E27FC236}">
                    <a16:creationId xmlns:a16="http://schemas.microsoft.com/office/drawing/2014/main" id="{81EB88C2-FDEE-FA42-82E4-9B82A67A0DFA}"/>
                  </a:ext>
                </a:extLst>
              </p:cNvPr>
              <p:cNvPicPr>
                <a:picLocks noChangeAspect="1"/>
              </p:cNvPicPr>
              <p:nvPr/>
            </p:nvPicPr>
            <p:blipFill>
              <a:blip r:embed="rId4"/>
              <a:stretch>
                <a:fillRect/>
              </a:stretch>
            </p:blipFill>
            <p:spPr>
              <a:xfrm>
                <a:off x="3068566" y="2239981"/>
                <a:ext cx="1064292" cy="1064292"/>
              </a:xfrm>
              <a:prstGeom prst="rect">
                <a:avLst/>
              </a:prstGeom>
            </p:spPr>
          </p:pic>
        </p:grpSp>
        <p:grpSp>
          <p:nvGrpSpPr>
            <p:cNvPr id="21" name="群組 20"/>
            <p:cNvGrpSpPr/>
            <p:nvPr/>
          </p:nvGrpSpPr>
          <p:grpSpPr>
            <a:xfrm>
              <a:off x="7501165" y="2131294"/>
              <a:ext cx="715827" cy="715827"/>
              <a:chOff x="7783382" y="2224561"/>
              <a:chExt cx="715827" cy="715827"/>
            </a:xfrm>
          </p:grpSpPr>
          <p:pic>
            <p:nvPicPr>
              <p:cNvPr id="55" name="圖片 54">
                <a:extLst>
                  <a:ext uri="{FF2B5EF4-FFF2-40B4-BE49-F238E27FC236}">
                    <a16:creationId xmlns:a16="http://schemas.microsoft.com/office/drawing/2014/main" id="{89E75FF9-6D06-F34E-A487-C4B99C23268E}"/>
                  </a:ext>
                </a:extLst>
              </p:cNvPr>
              <p:cNvPicPr>
                <a:picLocks noChangeAspect="1"/>
              </p:cNvPicPr>
              <p:nvPr/>
            </p:nvPicPr>
            <p:blipFill>
              <a:blip r:embed="rId5"/>
              <a:stretch>
                <a:fillRect/>
              </a:stretch>
            </p:blipFill>
            <p:spPr>
              <a:xfrm>
                <a:off x="7783382" y="2224561"/>
                <a:ext cx="715827" cy="715827"/>
              </a:xfrm>
              <a:prstGeom prst="rect">
                <a:avLst/>
              </a:prstGeom>
            </p:spPr>
          </p:pic>
          <p:sp>
            <p:nvSpPr>
              <p:cNvPr id="56" name="文字方塊 55">
                <a:extLst>
                  <a:ext uri="{FF2B5EF4-FFF2-40B4-BE49-F238E27FC236}">
                    <a16:creationId xmlns:a16="http://schemas.microsoft.com/office/drawing/2014/main" id="{A680F72C-406B-5F46-A665-64848987377E}"/>
                  </a:ext>
                </a:extLst>
              </p:cNvPr>
              <p:cNvSpPr txBox="1"/>
              <p:nvPr/>
            </p:nvSpPr>
            <p:spPr>
              <a:xfrm>
                <a:off x="7790749" y="2379260"/>
                <a:ext cx="700833" cy="276999"/>
              </a:xfrm>
              <a:prstGeom prst="rect">
                <a:avLst/>
              </a:prstGeom>
              <a:noFill/>
            </p:spPr>
            <p:txBody>
              <a:bodyPr wrap="none" rtlCol="0">
                <a:spAutoFit/>
              </a:bodyPr>
              <a:lstStyle/>
              <a:p>
                <a:r>
                  <a:rPr kumimoji="1" lang="en-US" altLang="zh-TW" sz="1200" b="1" dirty="0">
                    <a:latin typeface="Times New Roman" panose="02020603050405020304" pitchFamily="18" charset="0"/>
                    <a:cs typeface="Times New Roman" panose="02020603050405020304" pitchFamily="18" charset="0"/>
                  </a:rPr>
                  <a:t>Web UI</a:t>
                </a:r>
                <a:endParaRPr kumimoji="1" lang="zh-TW" altLang="en-US" sz="1200" b="1" dirty="0">
                  <a:latin typeface="Times New Roman" panose="02020603050405020304" pitchFamily="18" charset="0"/>
                  <a:cs typeface="Times New Roman" panose="02020603050405020304" pitchFamily="18" charset="0"/>
                </a:endParaRPr>
              </a:p>
            </p:txBody>
          </p:sp>
        </p:grpSp>
        <p:cxnSp>
          <p:nvCxnSpPr>
            <p:cNvPr id="62" name="直線箭頭接點 61">
              <a:extLst>
                <a:ext uri="{FF2B5EF4-FFF2-40B4-BE49-F238E27FC236}">
                  <a16:creationId xmlns:a16="http://schemas.microsoft.com/office/drawing/2014/main" id="{25B45ADB-741C-AE40-ABF8-1B2592A74BAF}"/>
                </a:ext>
              </a:extLst>
            </p:cNvPr>
            <p:cNvCxnSpPr>
              <a:cxnSpLocks/>
            </p:cNvCxnSpPr>
            <p:nvPr/>
          </p:nvCxnSpPr>
          <p:spPr>
            <a:xfrm flipH="1" flipV="1">
              <a:off x="7912574" y="2908914"/>
              <a:ext cx="8484" cy="610960"/>
            </a:xfrm>
            <a:prstGeom prst="straightConnector1">
              <a:avLst/>
            </a:prstGeom>
            <a:ln w="254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箭頭接點 66">
              <a:extLst>
                <a:ext uri="{FF2B5EF4-FFF2-40B4-BE49-F238E27FC236}">
                  <a16:creationId xmlns:a16="http://schemas.microsoft.com/office/drawing/2014/main" id="{7245CC2A-B0B7-7940-A369-FC7AF3BF3C42}"/>
                </a:ext>
              </a:extLst>
            </p:cNvPr>
            <p:cNvCxnSpPr>
              <a:cxnSpLocks/>
            </p:cNvCxnSpPr>
            <p:nvPr/>
          </p:nvCxnSpPr>
          <p:spPr>
            <a:xfrm flipH="1">
              <a:off x="7783380" y="1388156"/>
              <a:ext cx="2" cy="716988"/>
            </a:xfrm>
            <a:prstGeom prst="straightConnector1">
              <a:avLst/>
            </a:prstGeom>
            <a:ln w="254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箭頭接點 70">
              <a:extLst>
                <a:ext uri="{FF2B5EF4-FFF2-40B4-BE49-F238E27FC236}">
                  <a16:creationId xmlns:a16="http://schemas.microsoft.com/office/drawing/2014/main" id="{4CA8821A-B672-3C44-8F4C-908BEACB3CCB}"/>
                </a:ext>
              </a:extLst>
            </p:cNvPr>
            <p:cNvCxnSpPr>
              <a:cxnSpLocks/>
            </p:cNvCxnSpPr>
            <p:nvPr/>
          </p:nvCxnSpPr>
          <p:spPr>
            <a:xfrm flipV="1">
              <a:off x="7908950" y="1360233"/>
              <a:ext cx="2" cy="716988"/>
            </a:xfrm>
            <a:prstGeom prst="straightConnector1">
              <a:avLst/>
            </a:prstGeom>
            <a:ln w="254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箭頭接點 56">
              <a:extLst>
                <a:ext uri="{FF2B5EF4-FFF2-40B4-BE49-F238E27FC236}">
                  <a16:creationId xmlns:a16="http://schemas.microsoft.com/office/drawing/2014/main" id="{963C5AA8-1D87-E343-BDED-1EFA50E3E616}"/>
                </a:ext>
              </a:extLst>
            </p:cNvPr>
            <p:cNvCxnSpPr>
              <a:cxnSpLocks/>
            </p:cNvCxnSpPr>
            <p:nvPr/>
          </p:nvCxnSpPr>
          <p:spPr>
            <a:xfrm>
              <a:off x="7789176" y="2935150"/>
              <a:ext cx="3592" cy="599238"/>
            </a:xfrm>
            <a:prstGeom prst="straightConnector1">
              <a:avLst/>
            </a:prstGeom>
            <a:ln w="254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FA7B04D0-9B09-2C4C-8952-054889E9D7CC}"/>
                </a:ext>
              </a:extLst>
            </p:cNvPr>
            <p:cNvSpPr txBox="1"/>
            <p:nvPr/>
          </p:nvSpPr>
          <p:spPr>
            <a:xfrm>
              <a:off x="626198" y="3171260"/>
              <a:ext cx="843501" cy="276999"/>
            </a:xfrm>
            <a:prstGeom prst="rect">
              <a:avLst/>
            </a:prstGeom>
            <a:noFill/>
          </p:spPr>
          <p:txBody>
            <a:bodyPr wrap="none" rtlCol="0">
              <a:spAutoFit/>
            </a:bodyPr>
            <a:lstStyle/>
            <a:p>
              <a:r>
                <a:rPr kumimoji="1" lang="en-US" altLang="zh-TW" sz="1200" b="1" i="1" dirty="0">
                  <a:latin typeface="Times New Roman" panose="02020603050405020304" pitchFamily="18" charset="0"/>
                  <a:cs typeface="Times New Roman" panose="02020603050405020304" pitchFamily="18" charset="0"/>
                </a:rPr>
                <a:t>Trigger/8s</a:t>
              </a:r>
              <a:endParaRPr kumimoji="1" lang="zh-TW" altLang="en-US" sz="1200" b="1" i="1" dirty="0">
                <a:latin typeface="Times New Roman" panose="02020603050405020304" pitchFamily="18" charset="0"/>
                <a:cs typeface="Times New Roman" panose="02020603050405020304" pitchFamily="18" charset="0"/>
              </a:endParaRPr>
            </a:p>
          </p:txBody>
        </p:sp>
        <p:grpSp>
          <p:nvGrpSpPr>
            <p:cNvPr id="44" name="群組 43"/>
            <p:cNvGrpSpPr/>
            <p:nvPr/>
          </p:nvGrpSpPr>
          <p:grpSpPr>
            <a:xfrm>
              <a:off x="6446579" y="166310"/>
              <a:ext cx="2279771" cy="1141248"/>
              <a:chOff x="6446579" y="166310"/>
              <a:chExt cx="2279771" cy="1141248"/>
            </a:xfrm>
          </p:grpSpPr>
          <p:pic>
            <p:nvPicPr>
              <p:cNvPr id="82" name="圖片 81">
                <a:extLst>
                  <a:ext uri="{FF2B5EF4-FFF2-40B4-BE49-F238E27FC236}">
                    <a16:creationId xmlns:a16="http://schemas.microsoft.com/office/drawing/2014/main" id="{3B67D617-A0D7-6149-8C73-78C8ECD70585}"/>
                  </a:ext>
                </a:extLst>
              </p:cNvPr>
              <p:cNvPicPr>
                <a:picLocks noChangeAspect="1"/>
              </p:cNvPicPr>
              <p:nvPr/>
            </p:nvPicPr>
            <p:blipFill>
              <a:blip r:embed="rId6"/>
              <a:stretch>
                <a:fillRect/>
              </a:stretch>
            </p:blipFill>
            <p:spPr>
              <a:xfrm>
                <a:off x="6446579" y="522576"/>
                <a:ext cx="716525" cy="716525"/>
              </a:xfrm>
              <a:prstGeom prst="rect">
                <a:avLst/>
              </a:prstGeom>
            </p:spPr>
          </p:pic>
          <p:pic>
            <p:nvPicPr>
              <p:cNvPr id="83" name="圖片 82">
                <a:extLst>
                  <a:ext uri="{FF2B5EF4-FFF2-40B4-BE49-F238E27FC236}">
                    <a16:creationId xmlns:a16="http://schemas.microsoft.com/office/drawing/2014/main" id="{4F8F1DE4-E8E4-D745-8940-80006A5EFFB0}"/>
                  </a:ext>
                </a:extLst>
              </p:cNvPr>
              <p:cNvPicPr>
                <a:picLocks noChangeAspect="1"/>
              </p:cNvPicPr>
              <p:nvPr/>
            </p:nvPicPr>
            <p:blipFill>
              <a:blip r:embed="rId7"/>
              <a:stretch>
                <a:fillRect/>
              </a:stretch>
            </p:blipFill>
            <p:spPr>
              <a:xfrm>
                <a:off x="7228201" y="522575"/>
                <a:ext cx="716526" cy="716526"/>
              </a:xfrm>
              <a:prstGeom prst="rect">
                <a:avLst/>
              </a:prstGeom>
            </p:spPr>
          </p:pic>
          <p:pic>
            <p:nvPicPr>
              <p:cNvPr id="85" name="圖片 84">
                <a:extLst>
                  <a:ext uri="{FF2B5EF4-FFF2-40B4-BE49-F238E27FC236}">
                    <a16:creationId xmlns:a16="http://schemas.microsoft.com/office/drawing/2014/main" id="{C2F43C4F-E257-BB48-A73C-D298F7A7B396}"/>
                  </a:ext>
                </a:extLst>
              </p:cNvPr>
              <p:cNvPicPr>
                <a:picLocks noChangeAspect="1"/>
              </p:cNvPicPr>
              <p:nvPr/>
            </p:nvPicPr>
            <p:blipFill>
              <a:blip r:embed="rId8"/>
              <a:stretch>
                <a:fillRect/>
              </a:stretch>
            </p:blipFill>
            <p:spPr>
              <a:xfrm>
                <a:off x="8009824" y="522575"/>
                <a:ext cx="716526" cy="716526"/>
              </a:xfrm>
              <a:prstGeom prst="rect">
                <a:avLst/>
              </a:prstGeom>
            </p:spPr>
          </p:pic>
          <p:sp>
            <p:nvSpPr>
              <p:cNvPr id="87" name="圓角矩形 86">
                <a:extLst>
                  <a:ext uri="{FF2B5EF4-FFF2-40B4-BE49-F238E27FC236}">
                    <a16:creationId xmlns:a16="http://schemas.microsoft.com/office/drawing/2014/main" id="{ED9B5819-7265-3C48-9CB9-1FB0FCB7A341}"/>
                  </a:ext>
                </a:extLst>
              </p:cNvPr>
              <p:cNvSpPr/>
              <p:nvPr/>
            </p:nvSpPr>
            <p:spPr>
              <a:xfrm>
                <a:off x="6446579" y="212643"/>
                <a:ext cx="2279771" cy="1094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8" name="文字方塊 87">
                <a:extLst>
                  <a:ext uri="{FF2B5EF4-FFF2-40B4-BE49-F238E27FC236}">
                    <a16:creationId xmlns:a16="http://schemas.microsoft.com/office/drawing/2014/main" id="{537F9EEB-2735-4D41-BD9D-D5ECBAB107B3}"/>
                  </a:ext>
                </a:extLst>
              </p:cNvPr>
              <p:cNvSpPr txBox="1"/>
              <p:nvPr/>
            </p:nvSpPr>
            <p:spPr>
              <a:xfrm>
                <a:off x="7288946" y="166310"/>
                <a:ext cx="615874"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cxnSp>
          <p:nvCxnSpPr>
            <p:cNvPr id="4" name="直線單箭頭接點 3"/>
            <p:cNvCxnSpPr/>
            <p:nvPr/>
          </p:nvCxnSpPr>
          <p:spPr>
            <a:xfrm flipH="1">
              <a:off x="7406353" y="1307558"/>
              <a:ext cx="14460" cy="2265987"/>
            </a:xfrm>
            <a:prstGeom prst="straightConnector1">
              <a:avLst/>
            </a:prstGeom>
            <a:ln w="2540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6" name="直線單箭頭接點 75"/>
            <p:cNvCxnSpPr/>
            <p:nvPr/>
          </p:nvCxnSpPr>
          <p:spPr>
            <a:xfrm flipV="1">
              <a:off x="7269792" y="1307558"/>
              <a:ext cx="17285" cy="2266867"/>
            </a:xfrm>
            <a:prstGeom prst="straightConnector1">
              <a:avLst/>
            </a:prstGeom>
            <a:ln w="2540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sp>
          <p:nvSpPr>
            <p:cNvPr id="92" name="文字方塊 91">
              <a:extLst>
                <a:ext uri="{FF2B5EF4-FFF2-40B4-BE49-F238E27FC236}">
                  <a16:creationId xmlns:a16="http://schemas.microsoft.com/office/drawing/2014/main" id="{E6D06312-65DD-B745-95AB-70E1C6BBEAC1}"/>
                </a:ext>
              </a:extLst>
            </p:cNvPr>
            <p:cNvSpPr txBox="1"/>
            <p:nvPr/>
          </p:nvSpPr>
          <p:spPr>
            <a:xfrm>
              <a:off x="6592663" y="2254126"/>
              <a:ext cx="604653" cy="276999"/>
            </a:xfrm>
            <a:prstGeom prst="rect">
              <a:avLst/>
            </a:prstGeom>
            <a:noFill/>
          </p:spPr>
          <p:txBody>
            <a:bodyPr wrap="none" rtlCol="0">
              <a:spAutoFit/>
            </a:bodyPr>
            <a:lstStyle/>
            <a:p>
              <a:r>
                <a:rPr kumimoji="1" lang="en-US" altLang="zh-TW" sz="1200" b="1" dirty="0">
                  <a:solidFill>
                    <a:srgbClr val="FFC000"/>
                  </a:solidFill>
                  <a:latin typeface="Times New Roman" panose="02020603050405020304" pitchFamily="18" charset="0"/>
                  <a:cs typeface="Times New Roman" panose="02020603050405020304" pitchFamily="18" charset="0"/>
                </a:rPr>
                <a:t>Query</a:t>
              </a:r>
              <a:endParaRPr kumimoji="1" lang="zh-TW" altLang="en-US" sz="1200" b="1" dirty="0">
                <a:solidFill>
                  <a:srgbClr val="FFC000"/>
                </a:solidFill>
                <a:latin typeface="Times New Roman" panose="02020603050405020304" pitchFamily="18" charset="0"/>
                <a:cs typeface="Times New Roman" panose="02020603050405020304" pitchFamily="18" charset="0"/>
              </a:endParaRPr>
            </a:p>
          </p:txBody>
        </p:sp>
        <p:grpSp>
          <p:nvGrpSpPr>
            <p:cNvPr id="49" name="群組 48"/>
            <p:cNvGrpSpPr/>
            <p:nvPr/>
          </p:nvGrpSpPr>
          <p:grpSpPr>
            <a:xfrm>
              <a:off x="4776186" y="3453876"/>
              <a:ext cx="4010751" cy="1685848"/>
              <a:chOff x="4776186" y="3453876"/>
              <a:chExt cx="4010751" cy="1685848"/>
            </a:xfrm>
          </p:grpSpPr>
          <p:grpSp>
            <p:nvGrpSpPr>
              <p:cNvPr id="28" name="群組 27"/>
              <p:cNvGrpSpPr/>
              <p:nvPr/>
            </p:nvGrpSpPr>
            <p:grpSpPr>
              <a:xfrm>
                <a:off x="7157181" y="3548810"/>
                <a:ext cx="1109180" cy="1156752"/>
                <a:chOff x="5161820" y="3530631"/>
                <a:chExt cx="1109180" cy="1156752"/>
              </a:xfrm>
            </p:grpSpPr>
            <p:pic>
              <p:nvPicPr>
                <p:cNvPr id="75" name="圖片 74">
                  <a:extLst>
                    <a:ext uri="{FF2B5EF4-FFF2-40B4-BE49-F238E27FC236}">
                      <a16:creationId xmlns:a16="http://schemas.microsoft.com/office/drawing/2014/main" id="{268CDF6A-5460-C544-A642-7B6058B85BF4}"/>
                    </a:ext>
                  </a:extLst>
                </p:cNvPr>
                <p:cNvPicPr>
                  <a:picLocks noChangeAspect="1"/>
                </p:cNvPicPr>
                <p:nvPr/>
              </p:nvPicPr>
              <p:blipFill>
                <a:blip r:embed="rId9"/>
                <a:stretch>
                  <a:fillRect/>
                </a:stretch>
              </p:blipFill>
              <p:spPr>
                <a:xfrm>
                  <a:off x="5272541" y="4157444"/>
                  <a:ext cx="515480" cy="529939"/>
                </a:xfrm>
                <a:prstGeom prst="rect">
                  <a:avLst/>
                </a:prstGeom>
              </p:spPr>
            </p:pic>
            <p:pic>
              <p:nvPicPr>
                <p:cNvPr id="78" name="圖片 77">
                  <a:extLst>
                    <a:ext uri="{FF2B5EF4-FFF2-40B4-BE49-F238E27FC236}">
                      <a16:creationId xmlns:a16="http://schemas.microsoft.com/office/drawing/2014/main" id="{B4BEE6A5-C272-CD42-AAAB-D6C71211C75E}"/>
                    </a:ext>
                  </a:extLst>
                </p:cNvPr>
                <p:cNvPicPr>
                  <a:picLocks noChangeAspect="1"/>
                </p:cNvPicPr>
                <p:nvPr/>
              </p:nvPicPr>
              <p:blipFill>
                <a:blip r:embed="rId10"/>
                <a:stretch>
                  <a:fillRect/>
                </a:stretch>
              </p:blipFill>
              <p:spPr>
                <a:xfrm>
                  <a:off x="5161820" y="3530631"/>
                  <a:ext cx="1109180" cy="1130602"/>
                </a:xfrm>
                <a:prstGeom prst="rect">
                  <a:avLst/>
                </a:prstGeom>
              </p:spPr>
            </p:pic>
          </p:grpSp>
          <p:sp>
            <p:nvSpPr>
              <p:cNvPr id="80" name="文字方塊 79">
                <a:extLst>
                  <a:ext uri="{FF2B5EF4-FFF2-40B4-BE49-F238E27FC236}">
                    <a16:creationId xmlns:a16="http://schemas.microsoft.com/office/drawing/2014/main" id="{0D1D65EB-A120-F341-AB9D-F0B8CEC1A897}"/>
                  </a:ext>
                </a:extLst>
              </p:cNvPr>
              <p:cNvSpPr txBox="1"/>
              <p:nvPr/>
            </p:nvSpPr>
            <p:spPr>
              <a:xfrm>
                <a:off x="7058987" y="4651639"/>
                <a:ext cx="1249061" cy="307777"/>
              </a:xfrm>
              <a:prstGeom prst="rect">
                <a:avLst/>
              </a:prstGeom>
              <a:noFill/>
            </p:spPr>
            <p:txBody>
              <a:bodyPr wrap="none" rtlCol="0">
                <a:spAutoFit/>
              </a:bodyPr>
              <a:lstStyle/>
              <a:p>
                <a:pPr algn="ctr"/>
                <a:r>
                  <a:rPr kumimoji="1" lang="en-US" altLang="zh-TW" b="1" dirty="0" smtClean="0">
                    <a:latin typeface="Times New Roman" panose="02020603050405020304" pitchFamily="18" charset="0"/>
                    <a:cs typeface="Times New Roman" panose="02020603050405020304" pitchFamily="18" charset="0"/>
                  </a:rPr>
                  <a:t>Token Tracer</a:t>
                </a:r>
                <a:endParaRPr kumimoji="1" lang="zh-TW" altLang="en-US" b="1" dirty="0">
                  <a:latin typeface="Times New Roman" panose="02020603050405020304" pitchFamily="18" charset="0"/>
                  <a:cs typeface="Times New Roman" panose="02020603050405020304" pitchFamily="18" charset="0"/>
                </a:endParaRPr>
              </a:p>
            </p:txBody>
          </p:sp>
          <p:sp>
            <p:nvSpPr>
              <p:cNvPr id="145" name="圓角矩形 144">
                <a:extLst>
                  <a:ext uri="{FF2B5EF4-FFF2-40B4-BE49-F238E27FC236}">
                    <a16:creationId xmlns:a16="http://schemas.microsoft.com/office/drawing/2014/main" id="{067B3C81-41E9-5942-98EB-7AD6F2EC9721}"/>
                  </a:ext>
                </a:extLst>
              </p:cNvPr>
              <p:cNvSpPr/>
              <p:nvPr/>
            </p:nvSpPr>
            <p:spPr>
              <a:xfrm>
                <a:off x="4776186" y="3453876"/>
                <a:ext cx="3946608" cy="1459755"/>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9" name="文字方塊 78">
                <a:extLst>
                  <a:ext uri="{FF2B5EF4-FFF2-40B4-BE49-F238E27FC236}">
                    <a16:creationId xmlns:a16="http://schemas.microsoft.com/office/drawing/2014/main" id="{CF4309E4-0AA6-474F-A373-7827CD634AE6}"/>
                  </a:ext>
                </a:extLst>
              </p:cNvPr>
              <p:cNvSpPr txBox="1"/>
              <p:nvPr/>
            </p:nvSpPr>
            <p:spPr>
              <a:xfrm>
                <a:off x="6318413" y="4831947"/>
                <a:ext cx="2468524" cy="307777"/>
              </a:xfrm>
              <a:prstGeom prst="rect">
                <a:avLst/>
              </a:prstGeom>
              <a:noFill/>
            </p:spPr>
            <p:txBody>
              <a:bodyPr wrap="square" rtlCol="0">
                <a:spAutoFit/>
              </a:bodyPr>
              <a:lstStyle/>
              <a:p>
                <a:pPr algn="ctr"/>
                <a:r>
                  <a:rPr kumimoji="1" lang="en-US" altLang="zh-TW" b="1" dirty="0" err="1">
                    <a:latin typeface="Times New Roman" panose="02020603050405020304" pitchFamily="18" charset="0"/>
                    <a:cs typeface="Times New Roman" panose="02020603050405020304" pitchFamily="18" charset="0"/>
                  </a:rPr>
                  <a:t>Ethereum</a:t>
                </a:r>
                <a:r>
                  <a:rPr kumimoji="1" lang="en-US" altLang="zh-TW" b="1" dirty="0">
                    <a:latin typeface="Times New Roman" panose="02020603050405020304" pitchFamily="18" charset="0"/>
                    <a:cs typeface="Times New Roman" panose="02020603050405020304" pitchFamily="18" charset="0"/>
                  </a:rPr>
                  <a:t> </a:t>
                </a:r>
                <a:r>
                  <a:rPr kumimoji="1" lang="en-US" altLang="zh-TW" b="1" dirty="0" smtClean="0">
                    <a:latin typeface="Times New Roman" panose="02020603050405020304" pitchFamily="18" charset="0"/>
                    <a:cs typeface="Times New Roman" panose="02020603050405020304" pitchFamily="18" charset="0"/>
                  </a:rPr>
                  <a:t>Private Chain</a:t>
                </a:r>
                <a:endParaRPr kumimoji="1" lang="zh-TW" altLang="en-US" b="1" dirty="0">
                  <a:latin typeface="Times New Roman" panose="02020603050405020304" pitchFamily="18" charset="0"/>
                  <a:cs typeface="Times New Roman" panose="02020603050405020304" pitchFamily="18" charset="0"/>
                </a:endParaRPr>
              </a:p>
            </p:txBody>
          </p:sp>
          <p:pic>
            <p:nvPicPr>
              <p:cNvPr id="106" name="圖片 105">
                <a:extLst>
                  <a:ext uri="{FF2B5EF4-FFF2-40B4-BE49-F238E27FC236}">
                    <a16:creationId xmlns:a16="http://schemas.microsoft.com/office/drawing/2014/main" id="{B4BEE6A5-C272-CD42-AAAB-D6C71211C75E}"/>
                  </a:ext>
                </a:extLst>
              </p:cNvPr>
              <p:cNvPicPr>
                <a:picLocks noChangeAspect="1"/>
              </p:cNvPicPr>
              <p:nvPr/>
            </p:nvPicPr>
            <p:blipFill>
              <a:blip r:embed="rId10"/>
              <a:stretch>
                <a:fillRect/>
              </a:stretch>
            </p:blipFill>
            <p:spPr>
              <a:xfrm>
                <a:off x="5198860" y="3548810"/>
                <a:ext cx="1109180" cy="1130602"/>
              </a:xfrm>
              <a:prstGeom prst="rect">
                <a:avLst/>
              </a:prstGeom>
            </p:spPr>
          </p:pic>
          <p:sp>
            <p:nvSpPr>
              <p:cNvPr id="104" name="文字方塊 103">
                <a:extLst>
                  <a:ext uri="{FF2B5EF4-FFF2-40B4-BE49-F238E27FC236}">
                    <a16:creationId xmlns:a16="http://schemas.microsoft.com/office/drawing/2014/main" id="{0D1D65EB-A120-F341-AB9D-F0B8CEC1A897}"/>
                  </a:ext>
                </a:extLst>
              </p:cNvPr>
              <p:cNvSpPr txBox="1"/>
              <p:nvPr/>
            </p:nvSpPr>
            <p:spPr>
              <a:xfrm>
                <a:off x="5078028" y="4653776"/>
                <a:ext cx="1327608" cy="307777"/>
              </a:xfrm>
              <a:prstGeom prst="rect">
                <a:avLst/>
              </a:prstGeom>
              <a:noFill/>
            </p:spPr>
            <p:txBody>
              <a:bodyPr wrap="none" rtlCol="0">
                <a:spAutoFit/>
              </a:bodyPr>
              <a:lstStyle/>
              <a:p>
                <a:pPr algn="ctr"/>
                <a:r>
                  <a:rPr kumimoji="1" lang="en-US" altLang="zh-TW" b="1" dirty="0" smtClean="0">
                    <a:latin typeface="Times New Roman" panose="02020603050405020304" pitchFamily="18" charset="0"/>
                    <a:cs typeface="Times New Roman" panose="02020603050405020304" pitchFamily="18" charset="0"/>
                  </a:rPr>
                  <a:t>Control Tower</a:t>
                </a:r>
                <a:endParaRPr kumimoji="1" lang="zh-TW" altLang="en-US" b="1" dirty="0">
                  <a:latin typeface="Times New Roman" panose="02020603050405020304" pitchFamily="18" charset="0"/>
                  <a:cs typeface="Times New Roman" panose="02020603050405020304" pitchFamily="18" charset="0"/>
                </a:endParaRPr>
              </a:p>
            </p:txBody>
          </p:sp>
          <p:cxnSp>
            <p:nvCxnSpPr>
              <p:cNvPr id="30" name="直線單箭頭接點 29"/>
              <p:cNvCxnSpPr>
                <a:stCxn id="106" idx="3"/>
                <a:endCxn id="78" idx="1"/>
              </p:cNvCxnSpPr>
              <p:nvPr/>
            </p:nvCxnSpPr>
            <p:spPr>
              <a:xfrm>
                <a:off x="6308040" y="4114111"/>
                <a:ext cx="8491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文字方塊 106">
                <a:extLst>
                  <a:ext uri="{FF2B5EF4-FFF2-40B4-BE49-F238E27FC236}">
                    <a16:creationId xmlns:a16="http://schemas.microsoft.com/office/drawing/2014/main" id="{37CE55D0-0832-7D45-B77D-572B6BF883C7}"/>
                  </a:ext>
                </a:extLst>
              </p:cNvPr>
              <p:cNvSpPr txBox="1"/>
              <p:nvPr/>
            </p:nvSpPr>
            <p:spPr>
              <a:xfrm>
                <a:off x="6359819" y="3831404"/>
                <a:ext cx="630301" cy="276999"/>
              </a:xfrm>
              <a:prstGeom prst="rect">
                <a:avLst/>
              </a:prstGeom>
              <a:noFill/>
            </p:spPr>
            <p:txBody>
              <a:bodyPr wrap="none" rtlCol="0">
                <a:spAutoFit/>
              </a:bodyPr>
              <a:lstStyle/>
              <a:p>
                <a:r>
                  <a:rPr kumimoji="1" lang="en-US" altLang="zh-TW" sz="1200" b="1" dirty="0" smtClean="0">
                    <a:solidFill>
                      <a:schemeClr val="tx1"/>
                    </a:solidFill>
                    <a:latin typeface="Times New Roman" panose="02020603050405020304" pitchFamily="18" charset="0"/>
                    <a:cs typeface="Times New Roman" panose="02020603050405020304" pitchFamily="18" charset="0"/>
                  </a:rPr>
                  <a:t>Create</a:t>
                </a:r>
                <a:endParaRPr kumimoji="1" lang="zh-TW" altLang="en-US" sz="1200" b="1" dirty="0">
                  <a:solidFill>
                    <a:schemeClr val="tx1"/>
                  </a:solidFill>
                  <a:latin typeface="Times New Roman" panose="02020603050405020304" pitchFamily="18" charset="0"/>
                  <a:cs typeface="Times New Roman" panose="02020603050405020304" pitchFamily="18" charset="0"/>
                </a:endParaRPr>
              </a:p>
            </p:txBody>
          </p:sp>
        </p:grpSp>
        <p:cxnSp>
          <p:nvCxnSpPr>
            <p:cNvPr id="47" name="直線單箭頭接點 46"/>
            <p:cNvCxnSpPr>
              <a:endCxn id="106" idx="0"/>
            </p:cNvCxnSpPr>
            <p:nvPr/>
          </p:nvCxnSpPr>
          <p:spPr>
            <a:xfrm flipH="1">
              <a:off x="5753450" y="1403628"/>
              <a:ext cx="839213" cy="2145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文字方塊 108">
              <a:extLst>
                <a:ext uri="{FF2B5EF4-FFF2-40B4-BE49-F238E27FC236}">
                  <a16:creationId xmlns:a16="http://schemas.microsoft.com/office/drawing/2014/main" id="{37CE55D0-0832-7D45-B77D-572B6BF883C7}"/>
                </a:ext>
              </a:extLst>
            </p:cNvPr>
            <p:cNvSpPr txBox="1"/>
            <p:nvPr/>
          </p:nvSpPr>
          <p:spPr>
            <a:xfrm rot="17478679">
              <a:off x="5613580" y="1846096"/>
              <a:ext cx="1233030" cy="276999"/>
            </a:xfrm>
            <a:prstGeom prst="rect">
              <a:avLst/>
            </a:prstGeom>
            <a:noFill/>
          </p:spPr>
          <p:txBody>
            <a:bodyPr wrap="none" rtlCol="0">
              <a:spAutoFit/>
            </a:bodyPr>
            <a:lstStyle/>
            <a:p>
              <a:r>
                <a:rPr kumimoji="1" lang="en-US" altLang="zh-TW" sz="1200" b="1" dirty="0" smtClean="0">
                  <a:solidFill>
                    <a:schemeClr val="tx1"/>
                  </a:solidFill>
                  <a:latin typeface="Times New Roman" panose="02020603050405020304" pitchFamily="18" charset="0"/>
                  <a:cs typeface="Times New Roman" panose="02020603050405020304" pitchFamily="18" charset="0"/>
                </a:rPr>
                <a:t>Add Token Info</a:t>
              </a:r>
              <a:endParaRPr kumimoji="1" lang="zh-TW" altLang="en-US" sz="1200" b="1" dirty="0">
                <a:solidFill>
                  <a:schemeClr val="tx1"/>
                </a:solidFill>
                <a:latin typeface="Times New Roman" panose="02020603050405020304" pitchFamily="18" charset="0"/>
                <a:cs typeface="Times New Roman" panose="02020603050405020304" pitchFamily="18" charset="0"/>
              </a:endParaRPr>
            </a:p>
          </p:txBody>
        </p:sp>
        <p:sp>
          <p:nvSpPr>
            <p:cNvPr id="128" name="文字方塊 127">
              <a:extLst>
                <a:ext uri="{FF2B5EF4-FFF2-40B4-BE49-F238E27FC236}">
                  <a16:creationId xmlns:a16="http://schemas.microsoft.com/office/drawing/2014/main" id="{CF4309E4-0AA6-474F-A373-7827CD634AE6}"/>
                </a:ext>
              </a:extLst>
            </p:cNvPr>
            <p:cNvSpPr txBox="1"/>
            <p:nvPr/>
          </p:nvSpPr>
          <p:spPr>
            <a:xfrm>
              <a:off x="-66296" y="1605818"/>
              <a:ext cx="2468524" cy="307777"/>
            </a:xfrm>
            <a:prstGeom prst="rect">
              <a:avLst/>
            </a:prstGeom>
            <a:noFill/>
          </p:spPr>
          <p:txBody>
            <a:bodyPr wrap="square" rtlCol="0">
              <a:spAutoFit/>
            </a:bodyPr>
            <a:lstStyle/>
            <a:p>
              <a:pPr algn="ctr"/>
              <a:r>
                <a:rPr kumimoji="1" lang="en-US" altLang="zh-TW" b="1" dirty="0">
                  <a:latin typeface="Times New Roman" panose="02020603050405020304" pitchFamily="18" charset="0"/>
                  <a:cs typeface="Times New Roman" panose="02020603050405020304" pitchFamily="18" charset="0"/>
                </a:rPr>
                <a:t>Ethereum Main </a:t>
              </a:r>
              <a:r>
                <a:rPr kumimoji="1" lang="en-US" altLang="zh-TW" b="1" dirty="0" smtClean="0">
                  <a:latin typeface="Times New Roman" panose="02020603050405020304" pitchFamily="18" charset="0"/>
                  <a:cs typeface="Times New Roman" panose="02020603050405020304" pitchFamily="18" charset="0"/>
                </a:rPr>
                <a:t>Chain</a:t>
              </a:r>
              <a:endParaRPr kumimoji="1" lang="zh-TW" altLang="en-US" b="1" dirty="0">
                <a:latin typeface="Times New Roman" panose="02020603050405020304" pitchFamily="18" charset="0"/>
                <a:cs typeface="Times New Roman" panose="02020603050405020304" pitchFamily="18" charset="0"/>
              </a:endParaRPr>
            </a:p>
          </p:txBody>
        </p:sp>
        <p:sp>
          <p:nvSpPr>
            <p:cNvPr id="113" name="圓角矩形 112">
              <a:extLst>
                <a:ext uri="{FF2B5EF4-FFF2-40B4-BE49-F238E27FC236}">
                  <a16:creationId xmlns:a16="http://schemas.microsoft.com/office/drawing/2014/main" id="{7DA101AC-4771-5042-BDD2-AED31F4F902D}"/>
                </a:ext>
              </a:extLst>
            </p:cNvPr>
            <p:cNvSpPr/>
            <p:nvPr/>
          </p:nvSpPr>
          <p:spPr>
            <a:xfrm>
              <a:off x="234704" y="157923"/>
              <a:ext cx="1860426" cy="151280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15" name="群組 114"/>
            <p:cNvGrpSpPr/>
            <p:nvPr/>
          </p:nvGrpSpPr>
          <p:grpSpPr>
            <a:xfrm>
              <a:off x="446509" y="251025"/>
              <a:ext cx="1438821" cy="1297827"/>
              <a:chOff x="576870" y="93102"/>
              <a:chExt cx="1438821" cy="1297827"/>
            </a:xfrm>
          </p:grpSpPr>
          <p:pic>
            <p:nvPicPr>
              <p:cNvPr id="117" name="圖片 116">
                <a:extLst>
                  <a:ext uri="{FF2B5EF4-FFF2-40B4-BE49-F238E27FC236}">
                    <a16:creationId xmlns:a16="http://schemas.microsoft.com/office/drawing/2014/main" id="{4BF6E16E-EFAF-034F-AD35-FE4F9492B326}"/>
                  </a:ext>
                </a:extLst>
              </p:cNvPr>
              <p:cNvPicPr>
                <a:picLocks noChangeAspect="1"/>
              </p:cNvPicPr>
              <p:nvPr/>
            </p:nvPicPr>
            <p:blipFill>
              <a:blip r:embed="rId6"/>
              <a:stretch>
                <a:fillRect/>
              </a:stretch>
            </p:blipFill>
            <p:spPr>
              <a:xfrm>
                <a:off x="576870" y="743737"/>
                <a:ext cx="415590" cy="415590"/>
              </a:xfrm>
              <a:prstGeom prst="rect">
                <a:avLst/>
              </a:prstGeom>
            </p:spPr>
          </p:pic>
          <p:pic>
            <p:nvPicPr>
              <p:cNvPr id="118" name="圖片 117">
                <a:extLst>
                  <a:ext uri="{FF2B5EF4-FFF2-40B4-BE49-F238E27FC236}">
                    <a16:creationId xmlns:a16="http://schemas.microsoft.com/office/drawing/2014/main" id="{2732B9CE-D599-4347-9B4E-A8FF3A42286A}"/>
                  </a:ext>
                </a:extLst>
              </p:cNvPr>
              <p:cNvPicPr>
                <a:picLocks noChangeAspect="1"/>
              </p:cNvPicPr>
              <p:nvPr/>
            </p:nvPicPr>
            <p:blipFill>
              <a:blip r:embed="rId7"/>
              <a:stretch>
                <a:fillRect/>
              </a:stretch>
            </p:blipFill>
            <p:spPr>
              <a:xfrm>
                <a:off x="1087889" y="93102"/>
                <a:ext cx="415591" cy="415591"/>
              </a:xfrm>
              <a:prstGeom prst="rect">
                <a:avLst/>
              </a:prstGeom>
            </p:spPr>
          </p:pic>
          <p:pic>
            <p:nvPicPr>
              <p:cNvPr id="119" name="圖片 118">
                <a:extLst>
                  <a:ext uri="{FF2B5EF4-FFF2-40B4-BE49-F238E27FC236}">
                    <a16:creationId xmlns:a16="http://schemas.microsoft.com/office/drawing/2014/main" id="{09C1CE31-3551-114F-BD3B-B5185BB3599B}"/>
                  </a:ext>
                </a:extLst>
              </p:cNvPr>
              <p:cNvPicPr>
                <a:picLocks noChangeAspect="1"/>
              </p:cNvPicPr>
              <p:nvPr/>
            </p:nvPicPr>
            <p:blipFill>
              <a:blip r:embed="rId8"/>
              <a:stretch>
                <a:fillRect/>
              </a:stretch>
            </p:blipFill>
            <p:spPr>
              <a:xfrm>
                <a:off x="1600099" y="743737"/>
                <a:ext cx="415592" cy="415592"/>
              </a:xfrm>
              <a:prstGeom prst="rect">
                <a:avLst/>
              </a:prstGeom>
            </p:spPr>
          </p:pic>
          <p:cxnSp>
            <p:nvCxnSpPr>
              <p:cNvPr id="120" name="直線箭頭接點 53">
                <a:extLst>
                  <a:ext uri="{FF2B5EF4-FFF2-40B4-BE49-F238E27FC236}">
                    <a16:creationId xmlns:a16="http://schemas.microsoft.com/office/drawing/2014/main" id="{85B960DF-38D6-244A-BB5C-1A3498868E96}"/>
                  </a:ext>
                </a:extLst>
              </p:cNvPr>
              <p:cNvCxnSpPr>
                <a:cxnSpLocks/>
              </p:cNvCxnSpPr>
              <p:nvPr/>
            </p:nvCxnSpPr>
            <p:spPr>
              <a:xfrm>
                <a:off x="1516306" y="401597"/>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直線箭頭接點 90">
                <a:extLst>
                  <a:ext uri="{FF2B5EF4-FFF2-40B4-BE49-F238E27FC236}">
                    <a16:creationId xmlns:a16="http://schemas.microsoft.com/office/drawing/2014/main" id="{64910B96-2727-2044-ADB7-A1014C9BA6DE}"/>
                  </a:ext>
                </a:extLst>
              </p:cNvPr>
              <p:cNvCxnSpPr>
                <a:cxnSpLocks/>
              </p:cNvCxnSpPr>
              <p:nvPr/>
            </p:nvCxnSpPr>
            <p:spPr>
              <a:xfrm>
                <a:off x="1097675" y="1027492"/>
                <a:ext cx="359851" cy="1734"/>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直線箭頭接點 96">
                <a:extLst>
                  <a:ext uri="{FF2B5EF4-FFF2-40B4-BE49-F238E27FC236}">
                    <a16:creationId xmlns:a16="http://schemas.microsoft.com/office/drawing/2014/main" id="{80C0F179-C7BF-BE42-907D-9F12B52D0A0D}"/>
                  </a:ext>
                </a:extLst>
              </p:cNvPr>
              <p:cNvCxnSpPr>
                <a:cxnSpLocks/>
              </p:cNvCxnSpPr>
              <p:nvPr/>
            </p:nvCxnSpPr>
            <p:spPr>
              <a:xfrm flipH="1">
                <a:off x="825178" y="400839"/>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文字方塊 122">
                <a:extLst>
                  <a:ext uri="{FF2B5EF4-FFF2-40B4-BE49-F238E27FC236}">
                    <a16:creationId xmlns:a16="http://schemas.microsoft.com/office/drawing/2014/main" id="{C9B380C0-F699-8141-A16D-2E5BC5735C56}"/>
                  </a:ext>
                </a:extLst>
              </p:cNvPr>
              <p:cNvSpPr txBox="1"/>
              <p:nvPr/>
            </p:nvSpPr>
            <p:spPr>
              <a:xfrm>
                <a:off x="780895" y="1113930"/>
                <a:ext cx="1016625" cy="276999"/>
              </a:xfrm>
              <a:prstGeom prst="rect">
                <a:avLst/>
              </a:prstGeom>
              <a:noFill/>
            </p:spPr>
            <p:txBody>
              <a:bodyPr wrap="none" rtlCol="0">
                <a:spAutoFit/>
              </a:bodyPr>
              <a:lstStyle/>
              <a:p>
                <a:r>
                  <a:rPr kumimoji="1" lang="en-US" altLang="zh-TW" sz="1200" dirty="0">
                    <a:solidFill>
                      <a:schemeClr val="tx1">
                        <a:lumMod val="65000"/>
                        <a:lumOff val="35000"/>
                      </a:schemeClr>
                    </a:solidFill>
                    <a:latin typeface="Times New Roman" panose="02020603050405020304" pitchFamily="18" charset="0"/>
                    <a:cs typeface="Times New Roman" panose="02020603050405020304" pitchFamily="18" charset="0"/>
                  </a:rPr>
                  <a:t>(Transaction)</a:t>
                </a:r>
                <a:endParaRPr kumimoji="1" lang="zh-TW"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124" name="圖片 123">
                <a:extLst>
                  <a:ext uri="{FF2B5EF4-FFF2-40B4-BE49-F238E27FC236}">
                    <a16:creationId xmlns:a16="http://schemas.microsoft.com/office/drawing/2014/main" id="{A5E1AF10-783C-564C-85DD-4833E90049F4}"/>
                  </a:ext>
                </a:extLst>
              </p:cNvPr>
              <p:cNvPicPr>
                <a:picLocks noChangeAspect="1"/>
              </p:cNvPicPr>
              <p:nvPr/>
            </p:nvPicPr>
            <p:blipFill>
              <a:blip r:embed="rId11"/>
              <a:stretch>
                <a:fillRect/>
              </a:stretch>
            </p:blipFill>
            <p:spPr>
              <a:xfrm>
                <a:off x="1681312" y="363895"/>
                <a:ext cx="203200" cy="203200"/>
              </a:xfrm>
              <a:prstGeom prst="rect">
                <a:avLst/>
              </a:prstGeom>
            </p:spPr>
          </p:pic>
          <p:pic>
            <p:nvPicPr>
              <p:cNvPr id="125" name="圖片 124">
                <a:extLst>
                  <a:ext uri="{FF2B5EF4-FFF2-40B4-BE49-F238E27FC236}">
                    <a16:creationId xmlns:a16="http://schemas.microsoft.com/office/drawing/2014/main" id="{C7BD3A74-1074-A44D-91E1-E4F02CE42E47}"/>
                  </a:ext>
                </a:extLst>
              </p:cNvPr>
              <p:cNvPicPr>
                <a:picLocks noChangeAspect="1"/>
              </p:cNvPicPr>
              <p:nvPr/>
            </p:nvPicPr>
            <p:blipFill>
              <a:blip r:embed="rId12"/>
              <a:stretch>
                <a:fillRect/>
              </a:stretch>
            </p:blipFill>
            <p:spPr>
              <a:xfrm>
                <a:off x="1192707" y="817856"/>
                <a:ext cx="177800" cy="177800"/>
              </a:xfrm>
              <a:prstGeom prst="rect">
                <a:avLst/>
              </a:prstGeom>
            </p:spPr>
          </p:pic>
          <p:pic>
            <p:nvPicPr>
              <p:cNvPr id="126" name="圖片 125">
                <a:extLst>
                  <a:ext uri="{FF2B5EF4-FFF2-40B4-BE49-F238E27FC236}">
                    <a16:creationId xmlns:a16="http://schemas.microsoft.com/office/drawing/2014/main" id="{C32FCDD0-FD54-DD41-ACDB-E9542318F0B2}"/>
                  </a:ext>
                </a:extLst>
              </p:cNvPr>
              <p:cNvPicPr>
                <a:picLocks noChangeAspect="1"/>
              </p:cNvPicPr>
              <p:nvPr/>
            </p:nvPicPr>
            <p:blipFill>
              <a:blip r:embed="rId13"/>
              <a:stretch>
                <a:fillRect/>
              </a:stretch>
            </p:blipFill>
            <p:spPr>
              <a:xfrm>
                <a:off x="700315" y="363895"/>
                <a:ext cx="203200" cy="203200"/>
              </a:xfrm>
              <a:prstGeom prst="rect">
                <a:avLst/>
              </a:prstGeom>
            </p:spPr>
          </p:pic>
        </p:grpSp>
        <p:cxnSp>
          <p:nvCxnSpPr>
            <p:cNvPr id="53" name="直線單箭頭接點 52"/>
            <p:cNvCxnSpPr/>
            <p:nvPr/>
          </p:nvCxnSpPr>
          <p:spPr>
            <a:xfrm flipV="1">
              <a:off x="1822240" y="4257734"/>
              <a:ext cx="3305966" cy="8625"/>
            </a:xfrm>
            <a:prstGeom prst="straightConnector1">
              <a:avLst/>
            </a:prstGeom>
            <a:ln w="254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5" name="文字方塊 134">
              <a:extLst>
                <a:ext uri="{FF2B5EF4-FFF2-40B4-BE49-F238E27FC236}">
                  <a16:creationId xmlns:a16="http://schemas.microsoft.com/office/drawing/2014/main" id="{1191AD8A-2C97-7544-A8C9-FC737A21FE96}"/>
                </a:ext>
              </a:extLst>
            </p:cNvPr>
            <p:cNvSpPr txBox="1"/>
            <p:nvPr/>
          </p:nvSpPr>
          <p:spPr>
            <a:xfrm>
              <a:off x="2359186" y="3986605"/>
              <a:ext cx="2342552" cy="276999"/>
            </a:xfrm>
            <a:prstGeom prst="rect">
              <a:avLst/>
            </a:prstGeom>
            <a:noFill/>
          </p:spPr>
          <p:txBody>
            <a:bodyPr wrap="square" rtlCol="0">
              <a:spAutoFit/>
            </a:bodyPr>
            <a:lstStyle/>
            <a:p>
              <a:r>
                <a:rPr kumimoji="1" lang="en-US" altLang="zh-TW" sz="1200" b="1" dirty="0" smtClean="0">
                  <a:solidFill>
                    <a:srgbClr val="7030A0"/>
                  </a:solidFill>
                  <a:latin typeface="Times New Roman" panose="02020603050405020304" pitchFamily="18" charset="0"/>
                  <a:cs typeface="Times New Roman" panose="02020603050405020304" pitchFamily="18" charset="0"/>
                </a:rPr>
                <a:t>Get Token Tracer Address</a:t>
              </a:r>
              <a:endParaRPr kumimoji="1" lang="zh-TW" altLang="en-US" sz="1200" b="1" dirty="0">
                <a:solidFill>
                  <a:srgbClr val="7030A0"/>
                </a:solidFill>
                <a:latin typeface="Times New Roman" panose="02020603050405020304" pitchFamily="18" charset="0"/>
                <a:cs typeface="Times New Roman" panose="02020603050405020304" pitchFamily="18" charset="0"/>
              </a:endParaRPr>
            </a:p>
          </p:txBody>
        </p:sp>
        <p:pic>
          <p:nvPicPr>
            <p:cNvPr id="63" name="圖片 6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90026" y="1990538"/>
              <a:ext cx="1059235" cy="1059235"/>
            </a:xfrm>
            <a:prstGeom prst="rect">
              <a:avLst/>
            </a:prstGeom>
          </p:spPr>
        </p:pic>
        <p:sp>
          <p:nvSpPr>
            <p:cNvPr id="139" name="文字方塊 138">
              <a:extLst>
                <a:ext uri="{FF2B5EF4-FFF2-40B4-BE49-F238E27FC236}">
                  <a16:creationId xmlns:a16="http://schemas.microsoft.com/office/drawing/2014/main" id="{E2239689-D2BE-8F40-8EAF-EE7C22BAFD95}"/>
                </a:ext>
              </a:extLst>
            </p:cNvPr>
            <p:cNvSpPr txBox="1"/>
            <p:nvPr/>
          </p:nvSpPr>
          <p:spPr>
            <a:xfrm>
              <a:off x="3019183" y="2816367"/>
              <a:ext cx="1531188" cy="307777"/>
            </a:xfrm>
            <a:prstGeom prst="rect">
              <a:avLst/>
            </a:prstGeom>
            <a:noFill/>
          </p:spPr>
          <p:txBody>
            <a:bodyPr wrap="none" rtlCol="0">
              <a:spAutoFit/>
            </a:bodyPr>
            <a:lstStyle/>
            <a:p>
              <a:r>
                <a:rPr kumimoji="1" lang="en-US" altLang="zh-TW" b="1" dirty="0" err="1" smtClean="0">
                  <a:latin typeface="Times New Roman" panose="02020603050405020304" pitchFamily="18" charset="0"/>
                  <a:cs typeface="Times New Roman" panose="02020603050405020304" pitchFamily="18" charset="0"/>
                </a:rPr>
                <a:t>Ethereum</a:t>
              </a:r>
              <a:r>
                <a:rPr kumimoji="1" lang="en-US" altLang="zh-TW" b="1" dirty="0" smtClean="0">
                  <a:latin typeface="Times New Roman" panose="02020603050405020304" pitchFamily="18" charset="0"/>
                  <a:cs typeface="Times New Roman" panose="02020603050405020304" pitchFamily="18" charset="0"/>
                </a:rPr>
                <a:t>-Bridge</a:t>
              </a:r>
              <a:endParaRPr kumimoji="1" lang="zh-TW" altLang="en-US" b="1" dirty="0">
                <a:latin typeface="Times New Roman" panose="02020603050405020304" pitchFamily="18" charset="0"/>
                <a:cs typeface="Times New Roman" panose="02020603050405020304" pitchFamily="18" charset="0"/>
              </a:endParaRPr>
            </a:p>
          </p:txBody>
        </p:sp>
        <p:cxnSp>
          <p:nvCxnSpPr>
            <p:cNvPr id="144" name="直線單箭頭接點 143"/>
            <p:cNvCxnSpPr/>
            <p:nvPr/>
          </p:nvCxnSpPr>
          <p:spPr>
            <a:xfrm>
              <a:off x="4231102" y="2669379"/>
              <a:ext cx="2978940" cy="1137444"/>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p:cNvCxnSpPr>
              <a:endCxn id="63" idx="3"/>
            </p:cNvCxnSpPr>
            <p:nvPr/>
          </p:nvCxnSpPr>
          <p:spPr>
            <a:xfrm flipH="1" flipV="1">
              <a:off x="4249261" y="2520156"/>
              <a:ext cx="2953540" cy="1127104"/>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a:extLst>
                <a:ext uri="{FF2B5EF4-FFF2-40B4-BE49-F238E27FC236}">
                  <a16:creationId xmlns:a16="http://schemas.microsoft.com/office/drawing/2014/main" id="{37CE55D0-0832-7D45-B77D-572B6BF883C7}"/>
                </a:ext>
              </a:extLst>
            </p:cNvPr>
            <p:cNvSpPr txBox="1"/>
            <p:nvPr/>
          </p:nvSpPr>
          <p:spPr>
            <a:xfrm rot="1196185">
              <a:off x="4498091" y="2527224"/>
              <a:ext cx="933269" cy="276999"/>
            </a:xfrm>
            <a:prstGeom prst="rect">
              <a:avLst/>
            </a:prstGeom>
            <a:noFill/>
          </p:spPr>
          <p:txBody>
            <a:bodyPr wrap="none" rtlCol="0">
              <a:spAutoFit/>
            </a:bodyPr>
            <a:lstStyle/>
            <a:p>
              <a:r>
                <a:rPr kumimoji="1" lang="en-US" altLang="zh-TW" sz="1200" b="1" dirty="0" smtClean="0">
                  <a:solidFill>
                    <a:srgbClr val="7030A0"/>
                  </a:solidFill>
                  <a:latin typeface="Times New Roman" panose="02020603050405020304" pitchFamily="18" charset="0"/>
                  <a:cs typeface="Times New Roman" panose="02020603050405020304" pitchFamily="18" charset="0"/>
                </a:rPr>
                <a:t>Emit Event</a:t>
              </a:r>
              <a:endParaRPr kumimoji="1" lang="zh-TW" altLang="en-US" sz="1200" b="1" dirty="0">
                <a:solidFill>
                  <a:srgbClr val="7030A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964733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42</a:t>
            </a:fld>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1400099203"/>
              </p:ext>
            </p:extLst>
          </p:nvPr>
        </p:nvGraphicFramePr>
        <p:xfrm>
          <a:off x="1550630" y="1694471"/>
          <a:ext cx="6465905" cy="2643583"/>
        </p:xfrm>
        <a:graphic>
          <a:graphicData uri="http://schemas.openxmlformats.org/drawingml/2006/table">
            <a:tbl>
              <a:tblPr firstRow="1" bandRow="1">
                <a:tableStyleId>{0505E3EF-67EA-436B-97B2-0124C06EBD24}</a:tableStyleId>
              </a:tblPr>
              <a:tblGrid>
                <a:gridCol w="1077651">
                  <a:extLst>
                    <a:ext uri="{9D8B030D-6E8A-4147-A177-3AD203B41FA5}">
                      <a16:colId xmlns:a16="http://schemas.microsoft.com/office/drawing/2014/main" val="1931942834"/>
                    </a:ext>
                  </a:extLst>
                </a:gridCol>
                <a:gridCol w="884093">
                  <a:extLst>
                    <a:ext uri="{9D8B030D-6E8A-4147-A177-3AD203B41FA5}">
                      <a16:colId xmlns:a16="http://schemas.microsoft.com/office/drawing/2014/main" val="2765519936"/>
                    </a:ext>
                  </a:extLst>
                </a:gridCol>
                <a:gridCol w="1355956">
                  <a:extLst>
                    <a:ext uri="{9D8B030D-6E8A-4147-A177-3AD203B41FA5}">
                      <a16:colId xmlns:a16="http://schemas.microsoft.com/office/drawing/2014/main" val="1341139523"/>
                    </a:ext>
                  </a:extLst>
                </a:gridCol>
                <a:gridCol w="1017565">
                  <a:extLst>
                    <a:ext uri="{9D8B030D-6E8A-4147-A177-3AD203B41FA5}">
                      <a16:colId xmlns:a16="http://schemas.microsoft.com/office/drawing/2014/main" val="891176473"/>
                    </a:ext>
                  </a:extLst>
                </a:gridCol>
                <a:gridCol w="1056443">
                  <a:extLst>
                    <a:ext uri="{9D8B030D-6E8A-4147-A177-3AD203B41FA5}">
                      <a16:colId xmlns:a16="http://schemas.microsoft.com/office/drawing/2014/main" val="2209846554"/>
                    </a:ext>
                  </a:extLst>
                </a:gridCol>
                <a:gridCol w="1074197">
                  <a:extLst>
                    <a:ext uri="{9D8B030D-6E8A-4147-A177-3AD203B41FA5}">
                      <a16:colId xmlns:a16="http://schemas.microsoft.com/office/drawing/2014/main" val="1539381002"/>
                    </a:ext>
                  </a:extLst>
                </a:gridCol>
              </a:tblGrid>
              <a:tr h="450943">
                <a:tc>
                  <a:txBody>
                    <a:bodyPr/>
                    <a:lstStyle/>
                    <a:p>
                      <a:pPr algn="ctr"/>
                      <a:r>
                        <a:rPr lang="en-US" altLang="zh-TW" sz="1200" dirty="0" err="1" smtClean="0">
                          <a:latin typeface="Times New Roman" panose="02020603050405020304" pitchFamily="18" charset="0"/>
                          <a:cs typeface="Times New Roman" panose="02020603050405020304" pitchFamily="18" charset="0"/>
                        </a:rPr>
                        <a:t>Txn</a:t>
                      </a:r>
                      <a:r>
                        <a:rPr lang="en-US" altLang="zh-TW" sz="1200" dirty="0" smtClean="0">
                          <a:latin typeface="Times New Roman" panose="02020603050405020304" pitchFamily="18" charset="0"/>
                          <a:cs typeface="Times New Roman" panose="02020603050405020304" pitchFamily="18" charset="0"/>
                        </a:rPr>
                        <a:t> Hash</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Block</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Time</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From</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To</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Quantity</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2388079"/>
                  </a:ext>
                </a:extLst>
              </a:tr>
              <a:tr h="456035">
                <a:tc>
                  <a:txBody>
                    <a:bodyPr/>
                    <a:lstStyle/>
                    <a:p>
                      <a:pPr algn="ctr"/>
                      <a:r>
                        <a:rPr lang="en-US" altLang="zh-TW" sz="1200" dirty="0" smtClean="0">
                          <a:latin typeface="Times New Roman" panose="02020603050405020304" pitchFamily="18" charset="0"/>
                          <a:cs typeface="Times New Roman" panose="02020603050405020304" pitchFamily="18" charset="0"/>
                        </a:rPr>
                        <a:t>0xcd80a4…...</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11237358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Thu Nov</a:t>
                      </a:r>
                      <a:r>
                        <a:rPr lang="en-US" altLang="zh-TW" sz="1200" b="0" i="0" u="none" strike="noStrike" cap="none" baseline="0" dirty="0" smtClean="0">
                          <a:solidFill>
                            <a:schemeClr val="dk1"/>
                          </a:solidFill>
                          <a:effectLst/>
                          <a:latin typeface="Times New Roman" panose="02020603050405020304" pitchFamily="18" charset="0"/>
                          <a:ea typeface="+mn-ea"/>
                          <a:cs typeface="Times New Roman" panose="02020603050405020304" pitchFamily="18" charset="0"/>
                          <a:sym typeface="Arial"/>
                        </a:rPr>
                        <a:t> </a:t>
                      </a:r>
                      <a:r>
                        <a:rPr lang="en-US" altLang="zh-TW" sz="12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11</a:t>
                      </a:r>
                      <a:r>
                        <a:rPr lang="en-US" altLang="zh-TW" sz="1200" b="0" i="0" u="none" strike="noStrike" cap="none" baseline="0" dirty="0" smtClean="0">
                          <a:solidFill>
                            <a:schemeClr val="dk1"/>
                          </a:solidFill>
                          <a:effectLst/>
                          <a:latin typeface="Times New Roman" panose="02020603050405020304" pitchFamily="18" charset="0"/>
                          <a:ea typeface="+mn-ea"/>
                          <a:cs typeface="Times New Roman" panose="02020603050405020304" pitchFamily="18" charset="0"/>
                          <a:sym typeface="Arial"/>
                        </a:rPr>
                        <a:t> </a:t>
                      </a:r>
                      <a:r>
                        <a:rPr lang="en-US" altLang="zh-TW" sz="12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2020 04:17:24</a:t>
                      </a:r>
                      <a:endParaRPr lang="zh-TW" altLang="en-US" sz="11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0xfda20c…..</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0x258337…...</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100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33614174"/>
                  </a:ext>
                </a:extLst>
              </a:tr>
              <a:tr h="363840">
                <a:tc>
                  <a:txBody>
                    <a:bodyPr/>
                    <a:lstStyle/>
                    <a:p>
                      <a:pPr algn="ctr"/>
                      <a:r>
                        <a:rPr lang="en-US" altLang="zh-TW" sz="1200" dirty="0" smtClean="0">
                          <a:latin typeface="Times New Roman" panose="02020603050405020304" pitchFamily="18" charset="0"/>
                          <a:cs typeface="Times New Roman" panose="02020603050405020304" pitchFamily="18" charset="0"/>
                        </a:rPr>
                        <a:t>0x417bea…...</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11237381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Thu Nov 11 2020 04:21:55</a:t>
                      </a:r>
                      <a:endParaRPr lang="zh-TW" altLang="en-US" sz="11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0xe80174…...</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0x03d74b…...</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700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50447724"/>
                  </a:ext>
                </a:extLst>
              </a:tr>
              <a:tr h="363840">
                <a:tc>
                  <a:txBody>
                    <a:bodyPr/>
                    <a:lstStyle/>
                    <a:p>
                      <a:pPr algn="ctr"/>
                      <a:r>
                        <a:rPr lang="en-US" altLang="zh-TW" sz="1200" dirty="0" smtClean="0">
                          <a:latin typeface="Times New Roman" panose="02020603050405020304" pitchFamily="18" charset="0"/>
                          <a:cs typeface="Times New Roman" panose="02020603050405020304" pitchFamily="18" charset="0"/>
                        </a:rPr>
                        <a:t>0xad9966…...</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11237391</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Thu Nov</a:t>
                      </a:r>
                      <a:r>
                        <a:rPr lang="en-US" altLang="zh-TW" sz="1200" b="0" i="0" u="none" strike="noStrike" cap="none" baseline="0" dirty="0" smtClean="0">
                          <a:solidFill>
                            <a:schemeClr val="dk1"/>
                          </a:solidFill>
                          <a:effectLst/>
                          <a:latin typeface="Times New Roman" panose="02020603050405020304" pitchFamily="18" charset="0"/>
                          <a:ea typeface="+mn-ea"/>
                          <a:cs typeface="Times New Roman" panose="02020603050405020304" pitchFamily="18" charset="0"/>
                          <a:sym typeface="Arial"/>
                        </a:rPr>
                        <a:t> </a:t>
                      </a:r>
                      <a:r>
                        <a:rPr lang="en-US" altLang="zh-TW" sz="12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11</a:t>
                      </a:r>
                      <a:r>
                        <a:rPr lang="en-US" altLang="zh-TW" sz="1200" b="0" i="0" u="none" strike="noStrike" cap="none" baseline="0" dirty="0" smtClean="0">
                          <a:solidFill>
                            <a:schemeClr val="dk1"/>
                          </a:solidFill>
                          <a:effectLst/>
                          <a:latin typeface="Times New Roman" panose="02020603050405020304" pitchFamily="18" charset="0"/>
                          <a:ea typeface="+mn-ea"/>
                          <a:cs typeface="Times New Roman" panose="02020603050405020304" pitchFamily="18" charset="0"/>
                          <a:sym typeface="Arial"/>
                        </a:rPr>
                        <a:t> </a:t>
                      </a:r>
                      <a:r>
                        <a:rPr lang="en-US" altLang="zh-TW" sz="12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2020 04:24:17</a:t>
                      </a:r>
                      <a:endParaRPr lang="zh-TW" altLang="en-US" sz="11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0xf8e443…...</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0xbc7c46…...</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14000</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89959314"/>
                  </a:ext>
                </a:extLst>
              </a:tr>
              <a:tr h="363840">
                <a:tc>
                  <a:txBody>
                    <a:bodyPr/>
                    <a:lstStyle/>
                    <a:p>
                      <a:pPr algn="ctr"/>
                      <a:r>
                        <a:rPr lang="en-US" altLang="zh-TW" sz="1200" dirty="0" smtClean="0">
                          <a:latin typeface="Times New Roman" panose="02020603050405020304" pitchFamily="18" charset="0"/>
                          <a:cs typeface="Times New Roman" panose="02020603050405020304" pitchFamily="18" charset="0"/>
                        </a:rPr>
                        <a:t>…</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085228"/>
                  </a:ext>
                </a:extLst>
              </a:tr>
              <a:tr h="363840">
                <a:tc>
                  <a:txBody>
                    <a:bodyPr/>
                    <a:lstStyle/>
                    <a:p>
                      <a:pPr algn="ctr"/>
                      <a:r>
                        <a:rPr lang="en-US" altLang="zh-TW" sz="1200" dirty="0" smtClean="0">
                          <a:latin typeface="Times New Roman" panose="02020603050405020304" pitchFamily="18" charset="0"/>
                          <a:cs typeface="Times New Roman" panose="02020603050405020304" pitchFamily="18" charset="0"/>
                        </a:rPr>
                        <a:t>0xb51464…...</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11237398</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Thu Nov 11 2020 04:25:54</a:t>
                      </a:r>
                      <a:endParaRPr lang="zh-TW" altLang="en-US" sz="11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0xb9c764…...</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0xd0a3a4…...</a:t>
                      </a:r>
                      <a:endParaRPr lang="zh-TW"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200" dirty="0" smtClean="0">
                          <a:latin typeface="Times New Roman" panose="02020603050405020304" pitchFamily="18" charset="0"/>
                          <a:cs typeface="Times New Roman" panose="02020603050405020304" pitchFamily="18" charset="0"/>
                        </a:rPr>
                        <a:t>324.91</a:t>
                      </a:r>
                      <a:endParaRPr lang="zh-TW"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0256904"/>
                  </a:ext>
                </a:extLst>
              </a:tr>
            </a:tbl>
          </a:graphicData>
        </a:graphic>
      </p:graphicFrame>
    </p:spTree>
    <p:extLst>
      <p:ext uri="{BB962C8B-B14F-4D97-AF65-F5344CB8AC3E}">
        <p14:creationId xmlns:p14="http://schemas.microsoft.com/office/powerpoint/2010/main" val="1254454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43</a:t>
            </a:fld>
            <a:endParaRPr lang="zh-TW" altLang="en-US"/>
          </a:p>
        </p:txBody>
      </p:sp>
      <p:grpSp>
        <p:nvGrpSpPr>
          <p:cNvPr id="5" name="群組 4"/>
          <p:cNvGrpSpPr/>
          <p:nvPr/>
        </p:nvGrpSpPr>
        <p:grpSpPr>
          <a:xfrm>
            <a:off x="3426781" y="443884"/>
            <a:ext cx="1926455" cy="852256"/>
            <a:chOff x="3426781" y="443884"/>
            <a:chExt cx="1926455" cy="852256"/>
          </a:xfrm>
        </p:grpSpPr>
        <p:sp>
          <p:nvSpPr>
            <p:cNvPr id="3" name="圓角矩形 2"/>
            <p:cNvSpPr/>
            <p:nvPr/>
          </p:nvSpPr>
          <p:spPr>
            <a:xfrm>
              <a:off x="3426781" y="443884"/>
              <a:ext cx="1926455" cy="852256"/>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p:cNvSpPr txBox="1"/>
            <p:nvPr/>
          </p:nvSpPr>
          <p:spPr>
            <a:xfrm>
              <a:off x="3812959" y="639179"/>
              <a:ext cx="1154097" cy="461665"/>
            </a:xfrm>
            <a:prstGeom prst="rect">
              <a:avLst/>
            </a:prstGeom>
            <a:noFill/>
          </p:spPr>
          <p:txBody>
            <a:bodyPr wrap="square" rtlCol="0">
              <a:spAutoFit/>
            </a:bodyPr>
            <a:lstStyle/>
            <a:p>
              <a:pPr algn="ctr"/>
              <a:r>
                <a:rPr lang="zh-TW" altLang="en-US" sz="2400" b="1" dirty="0" smtClean="0">
                  <a:latin typeface="標楷體" panose="03000509000000000000" pitchFamily="65" charset="-120"/>
                  <a:ea typeface="標楷體" panose="03000509000000000000" pitchFamily="65" charset="-120"/>
                </a:rPr>
                <a:t>首頁</a:t>
              </a:r>
              <a:endParaRPr lang="zh-TW" altLang="en-US" sz="2400" b="1" dirty="0">
                <a:latin typeface="標楷體" panose="03000509000000000000" pitchFamily="65" charset="-120"/>
                <a:ea typeface="標楷體" panose="03000509000000000000" pitchFamily="65" charset="-120"/>
              </a:endParaRPr>
            </a:p>
          </p:txBody>
        </p:sp>
      </p:grpSp>
      <p:grpSp>
        <p:nvGrpSpPr>
          <p:cNvPr id="6" name="群組 5"/>
          <p:cNvGrpSpPr/>
          <p:nvPr/>
        </p:nvGrpSpPr>
        <p:grpSpPr>
          <a:xfrm>
            <a:off x="1886502" y="2225821"/>
            <a:ext cx="1926455" cy="852256"/>
            <a:chOff x="3426781" y="443884"/>
            <a:chExt cx="1926455" cy="852256"/>
          </a:xfrm>
        </p:grpSpPr>
        <p:sp>
          <p:nvSpPr>
            <p:cNvPr id="7" name="圓角矩形 6"/>
            <p:cNvSpPr/>
            <p:nvPr/>
          </p:nvSpPr>
          <p:spPr>
            <a:xfrm>
              <a:off x="3426781" y="443884"/>
              <a:ext cx="1926455" cy="852256"/>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3812959" y="639179"/>
              <a:ext cx="1154097" cy="461665"/>
            </a:xfrm>
            <a:prstGeom prst="rect">
              <a:avLst/>
            </a:prstGeom>
            <a:noFill/>
          </p:spPr>
          <p:txBody>
            <a:bodyPr wrap="square" rtlCol="0">
              <a:spAutoFit/>
            </a:bodyPr>
            <a:lstStyle/>
            <a:p>
              <a:pPr algn="ctr"/>
              <a:r>
                <a:rPr lang="zh-TW" altLang="en-US" sz="2400" b="1" dirty="0" smtClean="0">
                  <a:latin typeface="標楷體" panose="03000509000000000000" pitchFamily="65" charset="-120"/>
                  <a:ea typeface="標楷體" panose="03000509000000000000" pitchFamily="65" charset="-120"/>
                </a:rPr>
                <a:t>首頁</a:t>
              </a:r>
              <a:endParaRPr lang="zh-TW" altLang="en-US" sz="2400" b="1" dirty="0">
                <a:latin typeface="標楷體" panose="03000509000000000000" pitchFamily="65" charset="-120"/>
                <a:ea typeface="標楷體" panose="03000509000000000000" pitchFamily="65" charset="-120"/>
              </a:endParaRPr>
            </a:p>
          </p:txBody>
        </p:sp>
      </p:grpSp>
      <p:grpSp>
        <p:nvGrpSpPr>
          <p:cNvPr id="9" name="群組 8"/>
          <p:cNvGrpSpPr/>
          <p:nvPr/>
        </p:nvGrpSpPr>
        <p:grpSpPr>
          <a:xfrm>
            <a:off x="5060269" y="2225820"/>
            <a:ext cx="1926455" cy="852256"/>
            <a:chOff x="3426781" y="443884"/>
            <a:chExt cx="1926455" cy="852256"/>
          </a:xfrm>
        </p:grpSpPr>
        <p:sp>
          <p:nvSpPr>
            <p:cNvPr id="10" name="圓角矩形 9"/>
            <p:cNvSpPr/>
            <p:nvPr/>
          </p:nvSpPr>
          <p:spPr>
            <a:xfrm>
              <a:off x="3426781" y="443884"/>
              <a:ext cx="1926455" cy="852256"/>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3812959" y="639179"/>
              <a:ext cx="1154097" cy="461665"/>
            </a:xfrm>
            <a:prstGeom prst="rect">
              <a:avLst/>
            </a:prstGeom>
            <a:noFill/>
          </p:spPr>
          <p:txBody>
            <a:bodyPr wrap="square" rtlCol="0">
              <a:spAutoFit/>
            </a:bodyPr>
            <a:lstStyle/>
            <a:p>
              <a:pPr algn="ctr"/>
              <a:r>
                <a:rPr lang="zh-TW" altLang="en-US" sz="2400" b="1" dirty="0" smtClean="0">
                  <a:latin typeface="標楷體" panose="03000509000000000000" pitchFamily="65" charset="-120"/>
                  <a:ea typeface="標楷體" panose="03000509000000000000" pitchFamily="65" charset="-120"/>
                </a:rPr>
                <a:t>首頁</a:t>
              </a:r>
              <a:endParaRPr lang="zh-TW" altLang="en-US" sz="2400" b="1" dirty="0">
                <a:latin typeface="標楷體" panose="03000509000000000000" pitchFamily="65" charset="-120"/>
                <a:ea typeface="標楷體" panose="03000509000000000000" pitchFamily="65" charset="-120"/>
              </a:endParaRPr>
            </a:p>
          </p:txBody>
        </p:sp>
      </p:grpSp>
      <p:grpSp>
        <p:nvGrpSpPr>
          <p:cNvPr id="12" name="群組 11"/>
          <p:cNvGrpSpPr/>
          <p:nvPr/>
        </p:nvGrpSpPr>
        <p:grpSpPr>
          <a:xfrm>
            <a:off x="730187" y="4007760"/>
            <a:ext cx="1926455" cy="852256"/>
            <a:chOff x="3426781" y="443884"/>
            <a:chExt cx="1926455" cy="852256"/>
          </a:xfrm>
        </p:grpSpPr>
        <p:sp>
          <p:nvSpPr>
            <p:cNvPr id="13" name="圓角矩形 12"/>
            <p:cNvSpPr/>
            <p:nvPr/>
          </p:nvSpPr>
          <p:spPr>
            <a:xfrm>
              <a:off x="3426781" y="443884"/>
              <a:ext cx="1926455" cy="852256"/>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3812959" y="639179"/>
              <a:ext cx="1154097" cy="461665"/>
            </a:xfrm>
            <a:prstGeom prst="rect">
              <a:avLst/>
            </a:prstGeom>
            <a:noFill/>
          </p:spPr>
          <p:txBody>
            <a:bodyPr wrap="square" rtlCol="0">
              <a:spAutoFit/>
            </a:bodyPr>
            <a:lstStyle/>
            <a:p>
              <a:pPr algn="ctr"/>
              <a:r>
                <a:rPr lang="zh-TW" altLang="en-US" sz="2400" b="1" dirty="0" smtClean="0">
                  <a:latin typeface="標楷體" panose="03000509000000000000" pitchFamily="65" charset="-120"/>
                  <a:ea typeface="標楷體" panose="03000509000000000000" pitchFamily="65" charset="-120"/>
                </a:rPr>
                <a:t>首頁</a:t>
              </a:r>
              <a:endParaRPr lang="zh-TW" altLang="en-US" sz="2400" b="1" dirty="0">
                <a:latin typeface="標楷體" panose="03000509000000000000" pitchFamily="65" charset="-120"/>
                <a:ea typeface="標楷體" panose="03000509000000000000" pitchFamily="65" charset="-120"/>
              </a:endParaRPr>
            </a:p>
          </p:txBody>
        </p:sp>
      </p:grpSp>
      <p:grpSp>
        <p:nvGrpSpPr>
          <p:cNvPr id="15" name="群組 14"/>
          <p:cNvGrpSpPr/>
          <p:nvPr/>
        </p:nvGrpSpPr>
        <p:grpSpPr>
          <a:xfrm>
            <a:off x="2849731" y="4007761"/>
            <a:ext cx="1926455" cy="852256"/>
            <a:chOff x="3426781" y="443884"/>
            <a:chExt cx="1926455" cy="852256"/>
          </a:xfrm>
        </p:grpSpPr>
        <p:sp>
          <p:nvSpPr>
            <p:cNvPr id="16" name="圓角矩形 15"/>
            <p:cNvSpPr/>
            <p:nvPr/>
          </p:nvSpPr>
          <p:spPr>
            <a:xfrm>
              <a:off x="3426781" y="443884"/>
              <a:ext cx="1926455" cy="852256"/>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3812959" y="639179"/>
              <a:ext cx="1154097" cy="461665"/>
            </a:xfrm>
            <a:prstGeom prst="rect">
              <a:avLst/>
            </a:prstGeom>
            <a:noFill/>
          </p:spPr>
          <p:txBody>
            <a:bodyPr wrap="square" rtlCol="0">
              <a:spAutoFit/>
            </a:bodyPr>
            <a:lstStyle/>
            <a:p>
              <a:pPr algn="ctr"/>
              <a:r>
                <a:rPr lang="zh-TW" altLang="en-US" sz="2400" b="1" dirty="0" smtClean="0">
                  <a:latin typeface="標楷體" panose="03000509000000000000" pitchFamily="65" charset="-120"/>
                  <a:ea typeface="標楷體" panose="03000509000000000000" pitchFamily="65" charset="-120"/>
                </a:rPr>
                <a:t>首頁</a:t>
              </a:r>
              <a:endParaRPr lang="zh-TW" altLang="en-US" sz="2400" b="1" dirty="0">
                <a:latin typeface="標楷體" panose="03000509000000000000" pitchFamily="65" charset="-120"/>
                <a:ea typeface="標楷體" panose="03000509000000000000" pitchFamily="65" charset="-120"/>
              </a:endParaRPr>
            </a:p>
          </p:txBody>
        </p:sp>
      </p:grpSp>
    </p:spTree>
    <p:extLst>
      <p:ext uri="{BB962C8B-B14F-4D97-AF65-F5344CB8AC3E}">
        <p14:creationId xmlns:p14="http://schemas.microsoft.com/office/powerpoint/2010/main" val="986040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背景動機</a:t>
            </a:r>
            <a:r>
              <a:rPr lang="zh-TW" dirty="0"/>
              <a:t>	</a:t>
            </a:r>
            <a:r>
              <a:rPr lang="zh-TW" sz="2400" dirty="0"/>
              <a:t>	</a:t>
            </a:r>
            <a:endParaRPr sz="2400" dirty="0"/>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未來會有數位貨幣的支付、清算與結算等需求</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區塊鏈搜索不易</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r>
              <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交易記錄與查詢功能：記錄數位貨幣的歷史交易，並提供時間範圍、區塊範圍等查詢服務</a:t>
            </a:r>
            <a:endParaRPr lang="en-US" altLang="zh-TW"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endParaRPr lang="en-US" altLang="zh-TW"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114300" lvl="0" indent="0" algn="l" rtl="0">
              <a:lnSpc>
                <a:spcPct val="100000"/>
              </a:lnSpc>
              <a:spcBef>
                <a:spcPts val="0"/>
              </a:spcBef>
              <a:spcAft>
                <a:spcPts val="0"/>
              </a:spcAft>
              <a:buSzPts val="1800"/>
              <a:buNone/>
            </a:pPr>
            <a:endPar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0" lvl="0" indent="0" algn="l" rtl="0">
              <a:lnSpc>
                <a:spcPct val="100000"/>
              </a:lnSpc>
              <a:spcBef>
                <a:spcPts val="1600"/>
              </a:spcBef>
              <a:spcAft>
                <a:spcPts val="0"/>
              </a:spcAft>
              <a:buNone/>
            </a:pPr>
            <a:endParaRPr dirty="0">
              <a:latin typeface="標楷體" panose="03000509000000000000" pitchFamily="65" charset="-120"/>
              <a:ea typeface="標楷體" panose="03000509000000000000" pitchFamily="65" charset="-120"/>
              <a:cs typeface="Times New Roman" panose="02020603050405020304" pitchFamily="18" charset="0"/>
            </a:endParaRPr>
          </a:p>
          <a:p>
            <a:pPr marL="0" lvl="0" indent="0" algn="l" rtl="0">
              <a:lnSpc>
                <a:spcPct val="100000"/>
              </a:lnSpc>
              <a:spcBef>
                <a:spcPts val="1600"/>
              </a:spcBef>
              <a:spcAft>
                <a:spcPts val="1600"/>
              </a:spcAft>
              <a:buNone/>
            </a:pPr>
            <a:endParaRPr dirty="0">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5</a:t>
            </a:fld>
            <a:endParaRPr lang="zh-TW"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應用例子</a:t>
            </a:r>
            <a:r>
              <a:rPr lang="zh-TW" sz="3200" dirty="0">
                <a:latin typeface="標楷體" panose="03000509000000000000" pitchFamily="65" charset="-120"/>
                <a:ea typeface="標楷體" panose="03000509000000000000" pitchFamily="65" charset="-120"/>
              </a:rPr>
              <a:t>	</a:t>
            </a:r>
            <a:r>
              <a:rPr lang="zh-TW" dirty="0">
                <a:latin typeface="標楷體" panose="03000509000000000000" pitchFamily="65" charset="-120"/>
                <a:ea typeface="標楷體" panose="03000509000000000000" pitchFamily="65" charset="-120"/>
              </a:rPr>
              <a:t>	</a:t>
            </a:r>
            <a:endParaRPr dirty="0">
              <a:latin typeface="標楷體" panose="03000509000000000000" pitchFamily="65" charset="-120"/>
              <a:ea typeface="標楷體" panose="03000509000000000000" pitchFamily="65" charset="-12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grpSp>
        <p:nvGrpSpPr>
          <p:cNvPr id="67" name="群組 66"/>
          <p:cNvGrpSpPr/>
          <p:nvPr/>
        </p:nvGrpSpPr>
        <p:grpSpPr>
          <a:xfrm>
            <a:off x="652359" y="1215371"/>
            <a:ext cx="7914579" cy="3686326"/>
            <a:chOff x="652359" y="1215371"/>
            <a:chExt cx="7914579" cy="3686326"/>
          </a:xfrm>
        </p:grpSpPr>
        <p:sp>
          <p:nvSpPr>
            <p:cNvPr id="14" name="圓角矩形 13"/>
            <p:cNvSpPr/>
            <p:nvPr/>
          </p:nvSpPr>
          <p:spPr>
            <a:xfrm>
              <a:off x="652359" y="1215371"/>
              <a:ext cx="7914579" cy="3686326"/>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p:cNvGrpSpPr/>
            <p:nvPr/>
          </p:nvGrpSpPr>
          <p:grpSpPr>
            <a:xfrm>
              <a:off x="3006329" y="2712360"/>
              <a:ext cx="540000" cy="540000"/>
              <a:chOff x="3258184" y="2901779"/>
              <a:chExt cx="540000" cy="540000"/>
            </a:xfrm>
          </p:grpSpPr>
          <p:pic>
            <p:nvPicPr>
              <p:cNvPr id="6" name="圖片 5">
                <a:extLst>
                  <a:ext uri="{FF2B5EF4-FFF2-40B4-BE49-F238E27FC236}">
                    <a16:creationId xmlns:a16="http://schemas.microsoft.com/office/drawing/2014/main" id="{4BF6E16E-EFAF-034F-AD35-FE4F9492B326}"/>
                  </a:ext>
                </a:extLst>
              </p:cNvPr>
              <p:cNvPicPr>
                <a:picLocks noChangeAspect="1"/>
              </p:cNvPicPr>
              <p:nvPr/>
            </p:nvPicPr>
            <p:blipFill>
              <a:blip r:embed="rId4"/>
              <a:stretch>
                <a:fillRect/>
              </a:stretch>
            </p:blipFill>
            <p:spPr>
              <a:xfrm>
                <a:off x="3320389" y="2963984"/>
                <a:ext cx="415590" cy="415590"/>
              </a:xfrm>
              <a:prstGeom prst="rect">
                <a:avLst/>
              </a:prstGeom>
            </p:spPr>
          </p:pic>
          <p:sp>
            <p:nvSpPr>
              <p:cNvPr id="15" name="橢圓 14"/>
              <p:cNvSpPr/>
              <p:nvPr/>
            </p:nvSpPr>
            <p:spPr>
              <a:xfrm>
                <a:off x="3258184" y="2901779"/>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 name="群組 15"/>
            <p:cNvGrpSpPr/>
            <p:nvPr/>
          </p:nvGrpSpPr>
          <p:grpSpPr>
            <a:xfrm>
              <a:off x="5241403" y="2172360"/>
              <a:ext cx="540000" cy="540000"/>
              <a:chOff x="4188491" y="1794572"/>
              <a:chExt cx="540000" cy="540000"/>
            </a:xfrm>
          </p:grpSpPr>
          <p:pic>
            <p:nvPicPr>
              <p:cNvPr id="7" name="圖片 6">
                <a:extLst>
                  <a:ext uri="{FF2B5EF4-FFF2-40B4-BE49-F238E27FC236}">
                    <a16:creationId xmlns:a16="http://schemas.microsoft.com/office/drawing/2014/main" id="{2732B9CE-D599-4347-9B4E-A8FF3A42286A}"/>
                  </a:ext>
                </a:extLst>
              </p:cNvPr>
              <p:cNvPicPr>
                <a:picLocks noChangeAspect="1"/>
              </p:cNvPicPr>
              <p:nvPr/>
            </p:nvPicPr>
            <p:blipFill>
              <a:blip r:embed="rId5"/>
              <a:stretch>
                <a:fillRect/>
              </a:stretch>
            </p:blipFill>
            <p:spPr>
              <a:xfrm>
                <a:off x="4250696" y="1856777"/>
                <a:ext cx="415591" cy="415591"/>
              </a:xfrm>
              <a:prstGeom prst="rect">
                <a:avLst/>
              </a:prstGeom>
            </p:spPr>
          </p:pic>
          <p:sp>
            <p:nvSpPr>
              <p:cNvPr id="19" name="橢圓 18"/>
              <p:cNvSpPr/>
              <p:nvPr/>
            </p:nvSpPr>
            <p:spPr>
              <a:xfrm>
                <a:off x="4188491" y="1794572"/>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群組 17"/>
            <p:cNvGrpSpPr/>
            <p:nvPr/>
          </p:nvGrpSpPr>
          <p:grpSpPr>
            <a:xfrm>
              <a:off x="5531302" y="3427197"/>
              <a:ext cx="540000" cy="540000"/>
              <a:chOff x="5474765" y="2693984"/>
              <a:chExt cx="540000" cy="540000"/>
            </a:xfrm>
          </p:grpSpPr>
          <p:pic>
            <p:nvPicPr>
              <p:cNvPr id="8" name="圖片 7">
                <a:extLst>
                  <a:ext uri="{FF2B5EF4-FFF2-40B4-BE49-F238E27FC236}">
                    <a16:creationId xmlns:a16="http://schemas.microsoft.com/office/drawing/2014/main" id="{09C1CE31-3551-114F-BD3B-B5185BB3599B}"/>
                  </a:ext>
                </a:extLst>
              </p:cNvPr>
              <p:cNvPicPr>
                <a:picLocks noChangeAspect="1"/>
              </p:cNvPicPr>
              <p:nvPr/>
            </p:nvPicPr>
            <p:blipFill>
              <a:blip r:embed="rId6"/>
              <a:stretch>
                <a:fillRect/>
              </a:stretch>
            </p:blipFill>
            <p:spPr>
              <a:xfrm>
                <a:off x="5536969" y="2756188"/>
                <a:ext cx="415592" cy="415592"/>
              </a:xfrm>
              <a:prstGeom prst="rect">
                <a:avLst/>
              </a:prstGeom>
            </p:spPr>
          </p:pic>
          <p:sp>
            <p:nvSpPr>
              <p:cNvPr id="22" name="橢圓 21"/>
              <p:cNvSpPr/>
              <p:nvPr/>
            </p:nvSpPr>
            <p:spPr>
              <a:xfrm>
                <a:off x="5474765" y="2693984"/>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p:cNvGrpSpPr/>
            <p:nvPr/>
          </p:nvGrpSpPr>
          <p:grpSpPr>
            <a:xfrm>
              <a:off x="6436241" y="1525750"/>
              <a:ext cx="540000" cy="540000"/>
              <a:chOff x="6242715" y="1536782"/>
              <a:chExt cx="540000" cy="540000"/>
            </a:xfrm>
          </p:grpSpPr>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5715" y="1594058"/>
                <a:ext cx="414000" cy="414000"/>
              </a:xfrm>
              <a:prstGeom prst="rect">
                <a:avLst/>
              </a:prstGeom>
            </p:spPr>
          </p:pic>
          <p:sp>
            <p:nvSpPr>
              <p:cNvPr id="24" name="橢圓 23"/>
              <p:cNvSpPr/>
              <p:nvPr/>
            </p:nvSpPr>
            <p:spPr>
              <a:xfrm>
                <a:off x="6242715" y="1536782"/>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p:cNvGrpSpPr/>
            <p:nvPr/>
          </p:nvGrpSpPr>
          <p:grpSpPr>
            <a:xfrm>
              <a:off x="7686279" y="2235360"/>
              <a:ext cx="540000" cy="540000"/>
              <a:chOff x="7265185" y="2279187"/>
              <a:chExt cx="540000" cy="540000"/>
            </a:xfrm>
          </p:grpSpPr>
          <p:pic>
            <p:nvPicPr>
              <p:cNvPr id="9" name="圖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28185" y="2342187"/>
                <a:ext cx="414000" cy="414000"/>
              </a:xfrm>
              <a:prstGeom prst="rect">
                <a:avLst/>
              </a:prstGeom>
            </p:spPr>
          </p:pic>
          <p:sp>
            <p:nvSpPr>
              <p:cNvPr id="26" name="橢圓 25"/>
              <p:cNvSpPr/>
              <p:nvPr/>
            </p:nvSpPr>
            <p:spPr>
              <a:xfrm>
                <a:off x="7265185" y="2279187"/>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p:cNvGrpSpPr/>
            <p:nvPr/>
          </p:nvGrpSpPr>
          <p:grpSpPr>
            <a:xfrm>
              <a:off x="7146279" y="3568528"/>
              <a:ext cx="540000" cy="540000"/>
              <a:chOff x="6398701" y="3856711"/>
              <a:chExt cx="540000" cy="540000"/>
            </a:xfrm>
          </p:grpSpPr>
          <p:pic>
            <p:nvPicPr>
              <p:cNvPr id="11" name="圖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1701" y="3919711"/>
                <a:ext cx="414000" cy="414000"/>
              </a:xfrm>
              <a:prstGeom prst="rect">
                <a:avLst/>
              </a:prstGeom>
            </p:spPr>
          </p:pic>
          <p:sp>
            <p:nvSpPr>
              <p:cNvPr id="28" name="橢圓 27"/>
              <p:cNvSpPr/>
              <p:nvPr/>
            </p:nvSpPr>
            <p:spPr>
              <a:xfrm>
                <a:off x="6398701" y="3856711"/>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5" name="群組 24"/>
            <p:cNvGrpSpPr/>
            <p:nvPr/>
          </p:nvGrpSpPr>
          <p:grpSpPr>
            <a:xfrm>
              <a:off x="4519840" y="4255584"/>
              <a:ext cx="540000" cy="540000"/>
              <a:chOff x="4339648" y="4063711"/>
              <a:chExt cx="540000" cy="540000"/>
            </a:xfrm>
          </p:grpSpPr>
          <p:pic>
            <p:nvPicPr>
              <p:cNvPr id="3" name="圖片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11219" y="4126711"/>
                <a:ext cx="414000" cy="414000"/>
              </a:xfrm>
              <a:prstGeom prst="rect">
                <a:avLst/>
              </a:prstGeom>
            </p:spPr>
          </p:pic>
          <p:sp>
            <p:nvSpPr>
              <p:cNvPr id="30" name="橢圓 29"/>
              <p:cNvSpPr/>
              <p:nvPr/>
            </p:nvSpPr>
            <p:spPr>
              <a:xfrm>
                <a:off x="4339648" y="4063711"/>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p:cNvGrpSpPr/>
            <p:nvPr/>
          </p:nvGrpSpPr>
          <p:grpSpPr>
            <a:xfrm>
              <a:off x="2529329" y="3904993"/>
              <a:ext cx="540000" cy="540000"/>
              <a:chOff x="2169939" y="3735982"/>
              <a:chExt cx="540000" cy="540000"/>
            </a:xfrm>
          </p:grpSpPr>
          <p:pic>
            <p:nvPicPr>
              <p:cNvPr id="10" name="圖片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32939" y="3798982"/>
                <a:ext cx="414000" cy="414000"/>
              </a:xfrm>
              <a:prstGeom prst="rect">
                <a:avLst/>
              </a:prstGeom>
            </p:spPr>
          </p:pic>
          <p:sp>
            <p:nvSpPr>
              <p:cNvPr id="32" name="橢圓 31"/>
              <p:cNvSpPr/>
              <p:nvPr/>
            </p:nvSpPr>
            <p:spPr>
              <a:xfrm>
                <a:off x="2169939" y="3735982"/>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p:cNvGrpSpPr/>
            <p:nvPr/>
          </p:nvGrpSpPr>
          <p:grpSpPr>
            <a:xfrm>
              <a:off x="1379384" y="2856172"/>
              <a:ext cx="540000" cy="540000"/>
              <a:chOff x="1314069" y="3516503"/>
              <a:chExt cx="540000" cy="540000"/>
            </a:xfrm>
          </p:grpSpPr>
          <p:pic>
            <p:nvPicPr>
              <p:cNvPr id="12" name="圖片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77069" y="3579503"/>
                <a:ext cx="414000" cy="414000"/>
              </a:xfrm>
              <a:prstGeom prst="rect">
                <a:avLst/>
              </a:prstGeom>
            </p:spPr>
          </p:pic>
          <p:sp>
            <p:nvSpPr>
              <p:cNvPr id="34" name="橢圓 33"/>
              <p:cNvSpPr/>
              <p:nvPr/>
            </p:nvSpPr>
            <p:spPr>
              <a:xfrm>
                <a:off x="1314069" y="3516503"/>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1" name="群組 30"/>
            <p:cNvGrpSpPr/>
            <p:nvPr/>
          </p:nvGrpSpPr>
          <p:grpSpPr>
            <a:xfrm>
              <a:off x="2052329" y="1643832"/>
              <a:ext cx="540000" cy="540000"/>
              <a:chOff x="1404935" y="2159607"/>
              <a:chExt cx="540000" cy="540000"/>
            </a:xfrm>
          </p:grpSpPr>
          <p:pic>
            <p:nvPicPr>
              <p:cNvPr id="4" name="圖片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72610" y="2222607"/>
                <a:ext cx="414000" cy="414000"/>
              </a:xfrm>
              <a:prstGeom prst="rect">
                <a:avLst/>
              </a:prstGeom>
            </p:spPr>
          </p:pic>
          <p:sp>
            <p:nvSpPr>
              <p:cNvPr id="36" name="橢圓 35"/>
              <p:cNvSpPr/>
              <p:nvPr/>
            </p:nvSpPr>
            <p:spPr>
              <a:xfrm>
                <a:off x="1404935" y="2159607"/>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p:cNvGrpSpPr/>
            <p:nvPr/>
          </p:nvGrpSpPr>
          <p:grpSpPr>
            <a:xfrm>
              <a:off x="3799648" y="1462750"/>
              <a:ext cx="540000" cy="540000"/>
              <a:chOff x="2711737" y="1578307"/>
              <a:chExt cx="540000" cy="540000"/>
            </a:xfrm>
          </p:grpSpPr>
          <p:pic>
            <p:nvPicPr>
              <p:cNvPr id="13" name="圖片 1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74737" y="1641307"/>
                <a:ext cx="414000" cy="414000"/>
              </a:xfrm>
              <a:prstGeom prst="rect">
                <a:avLst/>
              </a:prstGeom>
            </p:spPr>
          </p:pic>
          <p:sp>
            <p:nvSpPr>
              <p:cNvPr id="38" name="橢圓 37"/>
              <p:cNvSpPr/>
              <p:nvPr/>
            </p:nvSpPr>
            <p:spPr>
              <a:xfrm>
                <a:off x="2711737" y="1578307"/>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37" name="直線接點 36"/>
            <p:cNvCxnSpPr>
              <a:stCxn id="38" idx="6"/>
              <a:endCxn id="19" idx="1"/>
            </p:cNvCxnSpPr>
            <p:nvPr/>
          </p:nvCxnSpPr>
          <p:spPr>
            <a:xfrm>
              <a:off x="4339648" y="1732750"/>
              <a:ext cx="980836" cy="518691"/>
            </a:xfrm>
            <a:prstGeom prst="line">
              <a:avLst/>
            </a:prstGeom>
          </p:spPr>
          <p:style>
            <a:lnRef idx="1">
              <a:schemeClr val="dk1"/>
            </a:lnRef>
            <a:fillRef idx="0">
              <a:schemeClr val="dk1"/>
            </a:fillRef>
            <a:effectRef idx="0">
              <a:schemeClr val="dk1"/>
            </a:effectRef>
            <a:fontRef idx="minor">
              <a:schemeClr val="tx1"/>
            </a:fontRef>
          </p:style>
        </p:cxnSp>
        <p:cxnSp>
          <p:nvCxnSpPr>
            <p:cNvPr id="40" name="直線接點 39"/>
            <p:cNvCxnSpPr>
              <a:stCxn id="38" idx="3"/>
              <a:endCxn id="15" idx="0"/>
            </p:cNvCxnSpPr>
            <p:nvPr/>
          </p:nvCxnSpPr>
          <p:spPr>
            <a:xfrm flipH="1">
              <a:off x="3276329" y="1923669"/>
              <a:ext cx="602400" cy="788691"/>
            </a:xfrm>
            <a:prstGeom prst="line">
              <a:avLst/>
            </a:prstGeom>
          </p:spPr>
          <p:style>
            <a:lnRef idx="1">
              <a:schemeClr val="dk1"/>
            </a:lnRef>
            <a:fillRef idx="0">
              <a:schemeClr val="dk1"/>
            </a:fillRef>
            <a:effectRef idx="0">
              <a:schemeClr val="dk1"/>
            </a:effectRef>
            <a:fontRef idx="minor">
              <a:schemeClr val="tx1"/>
            </a:fontRef>
          </p:style>
        </p:cxnSp>
        <p:cxnSp>
          <p:nvCxnSpPr>
            <p:cNvPr id="42" name="直線接點 41"/>
            <p:cNvCxnSpPr>
              <a:endCxn id="15" idx="1"/>
            </p:cNvCxnSpPr>
            <p:nvPr/>
          </p:nvCxnSpPr>
          <p:spPr>
            <a:xfrm>
              <a:off x="2529329" y="2065750"/>
              <a:ext cx="556081" cy="725691"/>
            </a:xfrm>
            <a:prstGeom prst="line">
              <a:avLst/>
            </a:prstGeom>
          </p:spPr>
          <p:style>
            <a:lnRef idx="1">
              <a:schemeClr val="dk1"/>
            </a:lnRef>
            <a:fillRef idx="0">
              <a:schemeClr val="dk1"/>
            </a:fillRef>
            <a:effectRef idx="0">
              <a:schemeClr val="dk1"/>
            </a:effectRef>
            <a:fontRef idx="minor">
              <a:schemeClr val="tx1"/>
            </a:fontRef>
          </p:style>
        </p:cxnSp>
        <p:cxnSp>
          <p:nvCxnSpPr>
            <p:cNvPr id="44" name="直線接點 43"/>
            <p:cNvCxnSpPr>
              <a:stCxn id="34" idx="6"/>
              <a:endCxn id="15" idx="2"/>
            </p:cNvCxnSpPr>
            <p:nvPr/>
          </p:nvCxnSpPr>
          <p:spPr>
            <a:xfrm flipV="1">
              <a:off x="1919384" y="2982360"/>
              <a:ext cx="1086945" cy="143812"/>
            </a:xfrm>
            <a:prstGeom prst="line">
              <a:avLst/>
            </a:prstGeom>
          </p:spPr>
          <p:style>
            <a:lnRef idx="1">
              <a:schemeClr val="dk1"/>
            </a:lnRef>
            <a:fillRef idx="0">
              <a:schemeClr val="dk1"/>
            </a:fillRef>
            <a:effectRef idx="0">
              <a:schemeClr val="dk1"/>
            </a:effectRef>
            <a:fontRef idx="minor">
              <a:schemeClr val="tx1"/>
            </a:fontRef>
          </p:style>
        </p:cxnSp>
        <p:cxnSp>
          <p:nvCxnSpPr>
            <p:cNvPr id="46" name="直線接點 45"/>
            <p:cNvCxnSpPr>
              <a:stCxn id="34" idx="4"/>
              <a:endCxn id="32" idx="2"/>
            </p:cNvCxnSpPr>
            <p:nvPr/>
          </p:nvCxnSpPr>
          <p:spPr>
            <a:xfrm>
              <a:off x="1649384" y="3396172"/>
              <a:ext cx="879945" cy="778821"/>
            </a:xfrm>
            <a:prstGeom prst="line">
              <a:avLst/>
            </a:prstGeom>
          </p:spPr>
          <p:style>
            <a:lnRef idx="1">
              <a:schemeClr val="dk1"/>
            </a:lnRef>
            <a:fillRef idx="0">
              <a:schemeClr val="dk1"/>
            </a:fillRef>
            <a:effectRef idx="0">
              <a:schemeClr val="dk1"/>
            </a:effectRef>
            <a:fontRef idx="minor">
              <a:schemeClr val="tx1"/>
            </a:fontRef>
          </p:style>
        </p:cxnSp>
        <p:cxnSp>
          <p:nvCxnSpPr>
            <p:cNvPr id="49" name="直線接點 48"/>
            <p:cNvCxnSpPr>
              <a:stCxn id="15" idx="5"/>
              <a:endCxn id="30" idx="2"/>
            </p:cNvCxnSpPr>
            <p:nvPr/>
          </p:nvCxnSpPr>
          <p:spPr>
            <a:xfrm>
              <a:off x="3467248" y="3173279"/>
              <a:ext cx="1052592" cy="1352305"/>
            </a:xfrm>
            <a:prstGeom prst="line">
              <a:avLst/>
            </a:prstGeom>
          </p:spPr>
          <p:style>
            <a:lnRef idx="1">
              <a:schemeClr val="dk1"/>
            </a:lnRef>
            <a:fillRef idx="0">
              <a:schemeClr val="dk1"/>
            </a:fillRef>
            <a:effectRef idx="0">
              <a:schemeClr val="dk1"/>
            </a:effectRef>
            <a:fontRef idx="minor">
              <a:schemeClr val="tx1"/>
            </a:fontRef>
          </p:style>
        </p:cxnSp>
        <p:cxnSp>
          <p:nvCxnSpPr>
            <p:cNvPr id="53" name="直線接點 52"/>
            <p:cNvCxnSpPr>
              <a:stCxn id="19" idx="7"/>
              <a:endCxn id="24" idx="3"/>
            </p:cNvCxnSpPr>
            <p:nvPr/>
          </p:nvCxnSpPr>
          <p:spPr>
            <a:xfrm flipV="1">
              <a:off x="5702322" y="1986669"/>
              <a:ext cx="813000" cy="264772"/>
            </a:xfrm>
            <a:prstGeom prst="line">
              <a:avLst/>
            </a:prstGeom>
          </p:spPr>
          <p:style>
            <a:lnRef idx="1">
              <a:schemeClr val="dk1"/>
            </a:lnRef>
            <a:fillRef idx="0">
              <a:schemeClr val="dk1"/>
            </a:fillRef>
            <a:effectRef idx="0">
              <a:schemeClr val="dk1"/>
            </a:effectRef>
            <a:fontRef idx="minor">
              <a:schemeClr val="tx1"/>
            </a:fontRef>
          </p:style>
        </p:cxnSp>
        <p:cxnSp>
          <p:nvCxnSpPr>
            <p:cNvPr id="55" name="直線接點 54"/>
            <p:cNvCxnSpPr>
              <a:stCxn id="24" idx="5"/>
              <a:endCxn id="26" idx="1"/>
            </p:cNvCxnSpPr>
            <p:nvPr/>
          </p:nvCxnSpPr>
          <p:spPr>
            <a:xfrm>
              <a:off x="6897160" y="1986669"/>
              <a:ext cx="868200" cy="327772"/>
            </a:xfrm>
            <a:prstGeom prst="line">
              <a:avLst/>
            </a:prstGeom>
          </p:spPr>
          <p:style>
            <a:lnRef idx="1">
              <a:schemeClr val="dk1"/>
            </a:lnRef>
            <a:fillRef idx="0">
              <a:schemeClr val="dk1"/>
            </a:fillRef>
            <a:effectRef idx="0">
              <a:schemeClr val="dk1"/>
            </a:effectRef>
            <a:fontRef idx="minor">
              <a:schemeClr val="tx1"/>
            </a:fontRef>
          </p:style>
        </p:cxnSp>
        <p:cxnSp>
          <p:nvCxnSpPr>
            <p:cNvPr id="57" name="直線接點 56"/>
            <p:cNvCxnSpPr>
              <a:stCxn id="19" idx="6"/>
              <a:endCxn id="28" idx="1"/>
            </p:cNvCxnSpPr>
            <p:nvPr/>
          </p:nvCxnSpPr>
          <p:spPr>
            <a:xfrm>
              <a:off x="5781403" y="2442360"/>
              <a:ext cx="1443957" cy="1205249"/>
            </a:xfrm>
            <a:prstGeom prst="line">
              <a:avLst/>
            </a:prstGeom>
          </p:spPr>
          <p:style>
            <a:lnRef idx="1">
              <a:schemeClr val="dk1"/>
            </a:lnRef>
            <a:fillRef idx="0">
              <a:schemeClr val="dk1"/>
            </a:fillRef>
            <a:effectRef idx="0">
              <a:schemeClr val="dk1"/>
            </a:effectRef>
            <a:fontRef idx="minor">
              <a:schemeClr val="tx1"/>
            </a:fontRef>
          </p:style>
        </p:cxnSp>
        <p:cxnSp>
          <p:nvCxnSpPr>
            <p:cNvPr id="59" name="直線接點 58"/>
            <p:cNvCxnSpPr>
              <a:stCxn id="19" idx="4"/>
              <a:endCxn id="22" idx="1"/>
            </p:cNvCxnSpPr>
            <p:nvPr/>
          </p:nvCxnSpPr>
          <p:spPr>
            <a:xfrm>
              <a:off x="5511403" y="2712360"/>
              <a:ext cx="98980" cy="793918"/>
            </a:xfrm>
            <a:prstGeom prst="line">
              <a:avLst/>
            </a:prstGeom>
          </p:spPr>
          <p:style>
            <a:lnRef idx="1">
              <a:schemeClr val="dk1"/>
            </a:lnRef>
            <a:fillRef idx="0">
              <a:schemeClr val="dk1"/>
            </a:fillRef>
            <a:effectRef idx="0">
              <a:schemeClr val="dk1"/>
            </a:effectRef>
            <a:fontRef idx="minor">
              <a:schemeClr val="tx1"/>
            </a:fontRef>
          </p:style>
        </p:cxnSp>
        <p:cxnSp>
          <p:nvCxnSpPr>
            <p:cNvPr id="65" name="直線接點 64"/>
            <p:cNvCxnSpPr>
              <a:stCxn id="30" idx="7"/>
              <a:endCxn id="22" idx="3"/>
            </p:cNvCxnSpPr>
            <p:nvPr/>
          </p:nvCxnSpPr>
          <p:spPr>
            <a:xfrm flipV="1">
              <a:off x="4980759" y="3888116"/>
              <a:ext cx="629624" cy="446549"/>
            </a:xfrm>
            <a:prstGeom prst="line">
              <a:avLst/>
            </a:prstGeom>
          </p:spPr>
          <p:style>
            <a:lnRef idx="1">
              <a:schemeClr val="dk1"/>
            </a:lnRef>
            <a:fillRef idx="0">
              <a:schemeClr val="dk1"/>
            </a:fillRef>
            <a:effectRef idx="0">
              <a:schemeClr val="dk1"/>
            </a:effectRef>
            <a:fontRef idx="minor">
              <a:schemeClr val="tx1"/>
            </a:fontRef>
          </p:style>
        </p:cxnSp>
      </p:grpSp>
      <p:sp>
        <p:nvSpPr>
          <p:cNvPr id="66" name="文字方塊 65">
            <a:extLst>
              <a:ext uri="{FF2B5EF4-FFF2-40B4-BE49-F238E27FC236}">
                <a16:creationId xmlns:a16="http://schemas.microsoft.com/office/drawing/2014/main" id="{80F1AF33-2A48-2B44-BB19-15FB8B46E40F}"/>
              </a:ext>
            </a:extLst>
          </p:cNvPr>
          <p:cNvSpPr txBox="1"/>
          <p:nvPr/>
        </p:nvSpPr>
        <p:spPr>
          <a:xfrm>
            <a:off x="6363776" y="862730"/>
            <a:ext cx="2468524" cy="369332"/>
          </a:xfrm>
          <a:prstGeom prst="rect">
            <a:avLst/>
          </a:prstGeom>
          <a:noFill/>
        </p:spPr>
        <p:txBody>
          <a:bodyPr wrap="square" rtlCol="0">
            <a:spAutoFit/>
          </a:bodyPr>
          <a:lstStyle/>
          <a:p>
            <a:pPr algn="ctr"/>
            <a:r>
              <a:rPr kumimoji="1" lang="en-US" altLang="zh-TW" sz="1800" b="1" dirty="0" err="1">
                <a:latin typeface="Times New Roman" panose="02020603050405020304" pitchFamily="18" charset="0"/>
                <a:cs typeface="Times New Roman" panose="02020603050405020304" pitchFamily="18" charset="0"/>
              </a:rPr>
              <a:t>Blockchain</a:t>
            </a:r>
            <a:endParaRPr kumimoji="1" lang="zh-TW" altLang="en-US" sz="1800" b="1" dirty="0">
              <a:latin typeface="Times New Roman" panose="02020603050405020304" pitchFamily="18" charset="0"/>
              <a:cs typeface="Times New Roman" panose="02020603050405020304" pitchFamily="18" charset="0"/>
            </a:endParaRPr>
          </a:p>
        </p:txBody>
      </p:sp>
      <p:sp>
        <p:nvSpPr>
          <p:cNvPr id="68" name="文字方塊 67">
            <a:extLst>
              <a:ext uri="{FF2B5EF4-FFF2-40B4-BE49-F238E27FC236}">
                <a16:creationId xmlns:a16="http://schemas.microsoft.com/office/drawing/2014/main" id="{80F1AF33-2A48-2B44-BB19-15FB8B46E40F}"/>
              </a:ext>
            </a:extLst>
          </p:cNvPr>
          <p:cNvSpPr txBox="1"/>
          <p:nvPr/>
        </p:nvSpPr>
        <p:spPr>
          <a:xfrm>
            <a:off x="2954707" y="3209271"/>
            <a:ext cx="683041"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Alice</a:t>
            </a:r>
            <a:endParaRPr kumimoji="1" lang="zh-TW" altLang="en-US" sz="1600" b="1" dirty="0">
              <a:latin typeface="Times New Roman" panose="02020603050405020304" pitchFamily="18" charset="0"/>
              <a:cs typeface="Times New Roman" panose="02020603050405020304" pitchFamily="18" charset="0"/>
            </a:endParaRPr>
          </a:p>
        </p:txBody>
      </p:sp>
      <p:sp>
        <p:nvSpPr>
          <p:cNvPr id="69" name="文字方塊 68">
            <a:extLst>
              <a:ext uri="{FF2B5EF4-FFF2-40B4-BE49-F238E27FC236}">
                <a16:creationId xmlns:a16="http://schemas.microsoft.com/office/drawing/2014/main" id="{80F1AF33-2A48-2B44-BB19-15FB8B46E40F}"/>
              </a:ext>
            </a:extLst>
          </p:cNvPr>
          <p:cNvSpPr txBox="1"/>
          <p:nvPr/>
        </p:nvSpPr>
        <p:spPr>
          <a:xfrm>
            <a:off x="5465392" y="3966175"/>
            <a:ext cx="683041"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Bob</a:t>
            </a:r>
          </a:p>
        </p:txBody>
      </p:sp>
      <p:cxnSp>
        <p:nvCxnSpPr>
          <p:cNvPr id="71" name="直線單箭頭接點 70"/>
          <p:cNvCxnSpPr>
            <a:stCxn id="15" idx="6"/>
            <a:endCxn id="22" idx="2"/>
          </p:cNvCxnSpPr>
          <p:nvPr/>
        </p:nvCxnSpPr>
        <p:spPr>
          <a:xfrm>
            <a:off x="3546329" y="2982360"/>
            <a:ext cx="1984973" cy="71483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2" name="圖片 71">
            <a:extLst>
              <a:ext uri="{FF2B5EF4-FFF2-40B4-BE49-F238E27FC236}">
                <a16:creationId xmlns:a16="http://schemas.microsoft.com/office/drawing/2014/main" id="{6FCA368E-F9AB-EA48-8007-CD13FF96E2DA}"/>
              </a:ext>
            </a:extLst>
          </p:cNvPr>
          <p:cNvPicPr>
            <a:picLocks noChangeAspect="1"/>
          </p:cNvPicPr>
          <p:nvPr/>
        </p:nvPicPr>
        <p:blipFill>
          <a:blip r:embed="rId15"/>
          <a:stretch>
            <a:fillRect/>
          </a:stretch>
        </p:blipFill>
        <p:spPr>
          <a:xfrm>
            <a:off x="2844120" y="2241483"/>
            <a:ext cx="221173" cy="227742"/>
          </a:xfrm>
          <a:prstGeom prst="rect">
            <a:avLst/>
          </a:prstGeom>
        </p:spPr>
      </p:pic>
      <p:pic>
        <p:nvPicPr>
          <p:cNvPr id="73" name="圖片 72">
            <a:extLst>
              <a:ext uri="{FF2B5EF4-FFF2-40B4-BE49-F238E27FC236}">
                <a16:creationId xmlns:a16="http://schemas.microsoft.com/office/drawing/2014/main" id="{B0CF45EA-31D5-E94B-A300-F1DCFE6D092A}"/>
              </a:ext>
            </a:extLst>
          </p:cNvPr>
          <p:cNvPicPr>
            <a:picLocks noChangeAspect="1"/>
          </p:cNvPicPr>
          <p:nvPr/>
        </p:nvPicPr>
        <p:blipFill>
          <a:blip r:embed="rId16"/>
          <a:stretch>
            <a:fillRect/>
          </a:stretch>
        </p:blipFill>
        <p:spPr>
          <a:xfrm>
            <a:off x="2133273" y="3639469"/>
            <a:ext cx="220258" cy="226800"/>
          </a:xfrm>
          <a:prstGeom prst="rect">
            <a:avLst/>
          </a:prstGeom>
        </p:spPr>
      </p:pic>
      <p:pic>
        <p:nvPicPr>
          <p:cNvPr id="74" name="圖片 73">
            <a:extLst>
              <a:ext uri="{FF2B5EF4-FFF2-40B4-BE49-F238E27FC236}">
                <a16:creationId xmlns:a16="http://schemas.microsoft.com/office/drawing/2014/main" id="{283455E1-098E-9A40-BD4B-F35D7A9FA90A}"/>
              </a:ext>
            </a:extLst>
          </p:cNvPr>
          <p:cNvPicPr>
            <a:picLocks noChangeAspect="1"/>
          </p:cNvPicPr>
          <p:nvPr/>
        </p:nvPicPr>
        <p:blipFill>
          <a:blip r:embed="rId17"/>
          <a:stretch>
            <a:fillRect/>
          </a:stretch>
        </p:blipFill>
        <p:spPr>
          <a:xfrm>
            <a:off x="3791096" y="3849431"/>
            <a:ext cx="220257" cy="226800"/>
          </a:xfrm>
          <a:prstGeom prst="rect">
            <a:avLst/>
          </a:prstGeom>
        </p:spPr>
      </p:pic>
      <p:pic>
        <p:nvPicPr>
          <p:cNvPr id="76" name="圖片 75">
            <a:extLst>
              <a:ext uri="{FF2B5EF4-FFF2-40B4-BE49-F238E27FC236}">
                <a16:creationId xmlns:a16="http://schemas.microsoft.com/office/drawing/2014/main" id="{929E3518-4EFC-7948-9AD2-A0FCA6E3C520}"/>
              </a:ext>
            </a:extLst>
          </p:cNvPr>
          <p:cNvPicPr>
            <a:picLocks noChangeAspect="1"/>
          </p:cNvPicPr>
          <p:nvPr/>
        </p:nvPicPr>
        <p:blipFill>
          <a:blip r:embed="rId18"/>
          <a:stretch>
            <a:fillRect/>
          </a:stretch>
        </p:blipFill>
        <p:spPr>
          <a:xfrm>
            <a:off x="4409630" y="3173279"/>
            <a:ext cx="296321" cy="305123"/>
          </a:xfrm>
          <a:prstGeom prst="rect">
            <a:avLst/>
          </a:prstGeom>
        </p:spPr>
      </p:pic>
      <p:pic>
        <p:nvPicPr>
          <p:cNvPr id="77" name="圖片 76">
            <a:extLst>
              <a:ext uri="{FF2B5EF4-FFF2-40B4-BE49-F238E27FC236}">
                <a16:creationId xmlns:a16="http://schemas.microsoft.com/office/drawing/2014/main" id="{A5E1AF10-783C-564C-85DD-4833E90049F4}"/>
              </a:ext>
            </a:extLst>
          </p:cNvPr>
          <p:cNvPicPr>
            <a:picLocks noChangeAspect="1"/>
          </p:cNvPicPr>
          <p:nvPr/>
        </p:nvPicPr>
        <p:blipFill>
          <a:blip r:embed="rId19"/>
          <a:stretch>
            <a:fillRect/>
          </a:stretch>
        </p:blipFill>
        <p:spPr>
          <a:xfrm>
            <a:off x="4811603" y="1822069"/>
            <a:ext cx="203200" cy="203200"/>
          </a:xfrm>
          <a:prstGeom prst="rect">
            <a:avLst/>
          </a:prstGeom>
        </p:spPr>
      </p:pic>
      <p:pic>
        <p:nvPicPr>
          <p:cNvPr id="78" name="圖片 77">
            <a:extLst>
              <a:ext uri="{FF2B5EF4-FFF2-40B4-BE49-F238E27FC236}">
                <a16:creationId xmlns:a16="http://schemas.microsoft.com/office/drawing/2014/main" id="{C7BD3A74-1074-A44D-91E1-E4F02CE42E47}"/>
              </a:ext>
            </a:extLst>
          </p:cNvPr>
          <p:cNvPicPr>
            <a:picLocks noChangeAspect="1"/>
          </p:cNvPicPr>
          <p:nvPr/>
        </p:nvPicPr>
        <p:blipFill>
          <a:blip r:embed="rId20"/>
          <a:stretch>
            <a:fillRect/>
          </a:stretch>
        </p:blipFill>
        <p:spPr>
          <a:xfrm>
            <a:off x="6133339" y="2117528"/>
            <a:ext cx="177800" cy="177800"/>
          </a:xfrm>
          <a:prstGeom prst="rect">
            <a:avLst/>
          </a:prstGeom>
        </p:spPr>
      </p:pic>
      <p:pic>
        <p:nvPicPr>
          <p:cNvPr id="79" name="圖片 78">
            <a:extLst>
              <a:ext uri="{FF2B5EF4-FFF2-40B4-BE49-F238E27FC236}">
                <a16:creationId xmlns:a16="http://schemas.microsoft.com/office/drawing/2014/main" id="{C32FCDD0-FD54-DD41-ACDB-E9542318F0B2}"/>
              </a:ext>
            </a:extLst>
          </p:cNvPr>
          <p:cNvPicPr>
            <a:picLocks noChangeAspect="1"/>
          </p:cNvPicPr>
          <p:nvPr/>
        </p:nvPicPr>
        <p:blipFill>
          <a:blip r:embed="rId21"/>
          <a:stretch>
            <a:fillRect/>
          </a:stretch>
        </p:blipFill>
        <p:spPr>
          <a:xfrm>
            <a:off x="7357036" y="1954511"/>
            <a:ext cx="203200" cy="203200"/>
          </a:xfrm>
          <a:prstGeom prst="rect">
            <a:avLst/>
          </a:prstGeom>
        </p:spPr>
      </p:pic>
      <p:pic>
        <p:nvPicPr>
          <p:cNvPr id="80" name="圖片 79">
            <a:extLst>
              <a:ext uri="{FF2B5EF4-FFF2-40B4-BE49-F238E27FC236}">
                <a16:creationId xmlns:a16="http://schemas.microsoft.com/office/drawing/2014/main" id="{C32FCDD0-FD54-DD41-ACDB-E9542318F0B2}"/>
              </a:ext>
            </a:extLst>
          </p:cNvPr>
          <p:cNvPicPr>
            <a:picLocks noChangeAspect="1"/>
          </p:cNvPicPr>
          <p:nvPr/>
        </p:nvPicPr>
        <p:blipFill>
          <a:blip r:embed="rId21"/>
          <a:stretch>
            <a:fillRect/>
          </a:stretch>
        </p:blipFill>
        <p:spPr>
          <a:xfrm>
            <a:off x="2304539" y="2856172"/>
            <a:ext cx="203200" cy="203200"/>
          </a:xfrm>
          <a:prstGeom prst="rect">
            <a:avLst/>
          </a:prstGeom>
        </p:spPr>
      </p:pic>
      <p:pic>
        <p:nvPicPr>
          <p:cNvPr id="81" name="圖片 80">
            <a:extLst>
              <a:ext uri="{FF2B5EF4-FFF2-40B4-BE49-F238E27FC236}">
                <a16:creationId xmlns:a16="http://schemas.microsoft.com/office/drawing/2014/main" id="{A5E1AF10-783C-564C-85DD-4833E90049F4}"/>
              </a:ext>
            </a:extLst>
          </p:cNvPr>
          <p:cNvPicPr>
            <a:picLocks noChangeAspect="1"/>
          </p:cNvPicPr>
          <p:nvPr/>
        </p:nvPicPr>
        <p:blipFill>
          <a:blip r:embed="rId19"/>
          <a:stretch>
            <a:fillRect/>
          </a:stretch>
        </p:blipFill>
        <p:spPr>
          <a:xfrm>
            <a:off x="6383314" y="3115869"/>
            <a:ext cx="203200" cy="203200"/>
          </a:xfrm>
          <a:prstGeom prst="rect">
            <a:avLst/>
          </a:prstGeom>
        </p:spPr>
      </p:pic>
      <p:pic>
        <p:nvPicPr>
          <p:cNvPr id="82" name="圖片 81">
            <a:extLst>
              <a:ext uri="{FF2B5EF4-FFF2-40B4-BE49-F238E27FC236}">
                <a16:creationId xmlns:a16="http://schemas.microsoft.com/office/drawing/2014/main" id="{C7BD3A74-1074-A44D-91E1-E4F02CE42E47}"/>
              </a:ext>
            </a:extLst>
          </p:cNvPr>
          <p:cNvPicPr>
            <a:picLocks noChangeAspect="1"/>
          </p:cNvPicPr>
          <p:nvPr/>
        </p:nvPicPr>
        <p:blipFill>
          <a:blip r:embed="rId20"/>
          <a:stretch>
            <a:fillRect/>
          </a:stretch>
        </p:blipFill>
        <p:spPr>
          <a:xfrm>
            <a:off x="5109539" y="3933590"/>
            <a:ext cx="177800" cy="177800"/>
          </a:xfrm>
          <a:prstGeom prst="rect">
            <a:avLst/>
          </a:prstGeom>
        </p:spPr>
      </p:pic>
      <p:pic>
        <p:nvPicPr>
          <p:cNvPr id="83" name="圖片 82">
            <a:extLst>
              <a:ext uri="{FF2B5EF4-FFF2-40B4-BE49-F238E27FC236}">
                <a16:creationId xmlns:a16="http://schemas.microsoft.com/office/drawing/2014/main" id="{B0CF45EA-31D5-E94B-A300-F1DCFE6D092A}"/>
              </a:ext>
            </a:extLst>
          </p:cNvPr>
          <p:cNvPicPr>
            <a:picLocks noChangeAspect="1"/>
          </p:cNvPicPr>
          <p:nvPr/>
        </p:nvPicPr>
        <p:blipFill>
          <a:blip r:embed="rId16"/>
          <a:stretch>
            <a:fillRect/>
          </a:stretch>
        </p:blipFill>
        <p:spPr>
          <a:xfrm>
            <a:off x="5601235" y="2944035"/>
            <a:ext cx="220258" cy="226800"/>
          </a:xfrm>
          <a:prstGeom prst="rect">
            <a:avLst/>
          </a:prstGeom>
        </p:spPr>
      </p:pic>
      <p:pic>
        <p:nvPicPr>
          <p:cNvPr id="85" name="圖片 8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212910" y="2876247"/>
            <a:ext cx="724913" cy="724913"/>
          </a:xfrm>
          <a:prstGeom prst="rect">
            <a:avLst/>
          </a:prstGeom>
        </p:spPr>
      </p:pic>
      <p:sp>
        <p:nvSpPr>
          <p:cNvPr id="86" name="投影片編號版面配置區 8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6</a:t>
            </a:fld>
            <a:endParaRPr lang="zh-TW" altLang="en-US"/>
          </a:p>
        </p:txBody>
      </p:sp>
    </p:spTree>
    <p:extLst>
      <p:ext uri="{BB962C8B-B14F-4D97-AF65-F5344CB8AC3E}">
        <p14:creationId xmlns:p14="http://schemas.microsoft.com/office/powerpoint/2010/main" val="362281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應用例子</a:t>
            </a:r>
            <a:r>
              <a:rPr lang="zh-TW" sz="3200" dirty="0">
                <a:latin typeface="標楷體" panose="03000509000000000000" pitchFamily="65" charset="-120"/>
                <a:ea typeface="標楷體" panose="03000509000000000000" pitchFamily="65" charset="-120"/>
              </a:rPr>
              <a:t>	</a:t>
            </a:r>
            <a:r>
              <a:rPr lang="zh-TW" dirty="0">
                <a:latin typeface="標楷體" panose="03000509000000000000" pitchFamily="65" charset="-120"/>
                <a:ea typeface="標楷體" panose="03000509000000000000" pitchFamily="65" charset="-120"/>
              </a:rPr>
              <a:t>	</a:t>
            </a:r>
            <a:endParaRPr dirty="0">
              <a:latin typeface="標楷體" panose="03000509000000000000" pitchFamily="65" charset="-120"/>
              <a:ea typeface="標楷體" panose="03000509000000000000" pitchFamily="65" charset="-12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6" name="文字方塊 65">
            <a:extLst>
              <a:ext uri="{FF2B5EF4-FFF2-40B4-BE49-F238E27FC236}">
                <a16:creationId xmlns:a16="http://schemas.microsoft.com/office/drawing/2014/main" id="{80F1AF33-2A48-2B44-BB19-15FB8B46E40F}"/>
              </a:ext>
            </a:extLst>
          </p:cNvPr>
          <p:cNvSpPr txBox="1"/>
          <p:nvPr/>
        </p:nvSpPr>
        <p:spPr>
          <a:xfrm>
            <a:off x="2971990" y="2914813"/>
            <a:ext cx="2468524" cy="646331"/>
          </a:xfrm>
          <a:prstGeom prst="rect">
            <a:avLst/>
          </a:prstGeom>
          <a:noFill/>
        </p:spPr>
        <p:txBody>
          <a:bodyPr wrap="square" rtlCol="0">
            <a:spAutoFit/>
          </a:bodyPr>
          <a:lstStyle/>
          <a:p>
            <a:pPr algn="ctr"/>
            <a:r>
              <a:rPr kumimoji="1" lang="zh-TW" altLang="en-US" sz="1800" b="1" dirty="0">
                <a:latin typeface="Times New Roman" panose="02020603050405020304" pitchFamily="18" charset="0"/>
                <a:cs typeface="Times New Roman" panose="02020603050405020304" pitchFamily="18" charset="0"/>
              </a:rPr>
              <a:t>給範圍查詢的例子 </a:t>
            </a:r>
            <a:r>
              <a:rPr kumimoji="1" lang="en-US" altLang="zh-TW" sz="1800" b="1" dirty="0">
                <a:latin typeface="Times New Roman" panose="02020603050405020304" pitchFamily="18" charset="0"/>
                <a:cs typeface="Times New Roman" panose="02020603050405020304" pitchFamily="18" charset="0"/>
              </a:rPr>
              <a:t>or </a:t>
            </a:r>
            <a:r>
              <a:rPr kumimoji="1" lang="zh-TW" altLang="en-US" sz="1800" b="1" dirty="0">
                <a:latin typeface="Times New Roman" panose="02020603050405020304" pitchFamily="18" charset="0"/>
                <a:cs typeface="Times New Roman" panose="02020603050405020304" pitchFamily="18" charset="0"/>
              </a:rPr>
              <a:t>網頁截圖</a:t>
            </a:r>
            <a:endParaRPr kumimoji="1" lang="en-US" altLang="zh-TW" sz="1800" b="1" dirty="0">
              <a:latin typeface="Times New Roman" panose="02020603050405020304" pitchFamily="18" charset="0"/>
              <a:cs typeface="Times New Roman" panose="02020603050405020304" pitchFamily="18" charset="0"/>
            </a:endParaRPr>
          </a:p>
        </p:txBody>
      </p:sp>
      <p:sp>
        <p:nvSpPr>
          <p:cNvPr id="86" name="投影片編號版面配置區 8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7</a:t>
            </a:fld>
            <a:endParaRPr lang="zh-TW" altLang="en-US"/>
          </a:p>
        </p:txBody>
      </p:sp>
    </p:spTree>
    <p:extLst>
      <p:ext uri="{BB962C8B-B14F-4D97-AF65-F5344CB8AC3E}">
        <p14:creationId xmlns:p14="http://schemas.microsoft.com/office/powerpoint/2010/main" val="4018017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相關技術與文獻</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en-US" altLang="zh-TW" sz="20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BigChainDB</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en-US" sz="20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Query Language</a:t>
            </a:r>
          </a:p>
          <a:p>
            <a:pPr marL="742950" lvl="1" indent="-285750">
              <a:lnSpc>
                <a:spcPct val="150000"/>
              </a:lnSpc>
            </a:pPr>
            <a:r>
              <a:rPr lang="en-US" sz="20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Event Listener</a:t>
            </a:r>
          </a:p>
          <a:p>
            <a:pPr marL="285750" indent="-285750">
              <a:lnSpc>
                <a:spcPct val="150000"/>
              </a:lnSpc>
            </a:pP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8</a:t>
            </a:fld>
            <a:endParaRPr lang="zh-TW" altLang="en-US"/>
          </a:p>
        </p:txBody>
      </p:sp>
    </p:spTree>
    <p:extLst>
      <p:ext uri="{BB962C8B-B14F-4D97-AF65-F5344CB8AC3E}">
        <p14:creationId xmlns:p14="http://schemas.microsoft.com/office/powerpoint/2010/main" val="3208321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Times New Roman" panose="02020603050405020304" pitchFamily="18" charset="0"/>
                <a:ea typeface="標楷體" panose="03000509000000000000" pitchFamily="65" charset="-120"/>
                <a:cs typeface="Times New Roman" panose="02020603050405020304" pitchFamily="18" charset="0"/>
              </a:rPr>
              <a:t>Ethereum</a:t>
            </a:r>
            <a:r>
              <a:rPr lang="en-US" sz="3200" dirty="0">
                <a:latin typeface="Times New Roman" panose="02020603050405020304" pitchFamily="18" charset="0"/>
                <a:ea typeface="標楷體" panose="03000509000000000000" pitchFamily="65" charset="-120"/>
                <a:cs typeface="Times New Roman" panose="02020603050405020304" pitchFamily="18" charset="0"/>
              </a:rPr>
              <a:t> Query Language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將區塊鏈上之信息儲存至本地資料庫</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SQL</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相似之查詢語言：檢索區塊鏈中的信息</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無提供智能合約內部交易資訊</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數位貨幣之實際交易數量</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lnSpc>
                <a:spcPct val="150000"/>
              </a:lnSpc>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6" name="圖片 5"/>
          <p:cNvPicPr/>
          <p:nvPr/>
        </p:nvPicPr>
        <p:blipFill>
          <a:blip r:embed="rId4">
            <a:extLst>
              <a:ext uri="{28A0092B-C50C-407E-A947-70E740481C1C}">
                <a14:useLocalDpi xmlns:a14="http://schemas.microsoft.com/office/drawing/2010/main" val="0"/>
              </a:ext>
            </a:extLst>
          </a:blip>
          <a:srcRect/>
          <a:stretch>
            <a:fillRect/>
          </a:stretch>
        </p:blipFill>
        <p:spPr bwMode="auto">
          <a:xfrm>
            <a:off x="1521439" y="2536358"/>
            <a:ext cx="6101121" cy="2475967"/>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9</a:t>
            </a:fld>
            <a:endParaRPr lang="zh-TW" altLang="en-US"/>
          </a:p>
        </p:txBody>
      </p:sp>
    </p:spTree>
    <p:extLst>
      <p:ext uri="{BB962C8B-B14F-4D97-AF65-F5344CB8AC3E}">
        <p14:creationId xmlns:p14="http://schemas.microsoft.com/office/powerpoint/2010/main" val="24373101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14190</TotalTime>
  <Words>3393</Words>
  <Application>Microsoft Office PowerPoint</Application>
  <PresentationFormat>如螢幕大小 (16:9)</PresentationFormat>
  <Paragraphs>450</Paragraphs>
  <Slides>43</Slides>
  <Notes>40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43</vt:i4>
      </vt:variant>
    </vt:vector>
  </HeadingPairs>
  <TitlesOfParts>
    <vt:vector size="51" baseType="lpstr">
      <vt:lpstr>DengXian</vt:lpstr>
      <vt:lpstr>Microsoft JhengHei</vt:lpstr>
      <vt:lpstr>新細明體</vt:lpstr>
      <vt:lpstr>標楷體</vt:lpstr>
      <vt:lpstr>Arial</vt:lpstr>
      <vt:lpstr>Times New Roman</vt:lpstr>
      <vt:lpstr>Wingdings</vt:lpstr>
      <vt:lpstr>Simple Light</vt:lpstr>
      <vt:lpstr>去中心化數位貨幣交易記錄與查詢服務：設計與以太坊實作 A Decentralized Digital Currency Tracing Service: Design and Implementation on Ethereum</vt:lpstr>
      <vt:lpstr>Outline</vt:lpstr>
      <vt:lpstr>Outline</vt:lpstr>
      <vt:lpstr>Outline</vt:lpstr>
      <vt:lpstr>背景動機  </vt:lpstr>
      <vt:lpstr>應用例子  </vt:lpstr>
      <vt:lpstr>應用例子  </vt:lpstr>
      <vt:lpstr>Outline</vt:lpstr>
      <vt:lpstr>Ethereum Query Language</vt:lpstr>
      <vt:lpstr>BigChainDB</vt:lpstr>
      <vt:lpstr>Etherscan</vt:lpstr>
      <vt:lpstr>Event Listener</vt:lpstr>
      <vt:lpstr>Outline</vt:lpstr>
      <vt:lpstr>設計發想</vt:lpstr>
      <vt:lpstr>系統設計</vt:lpstr>
      <vt:lpstr>技術背景</vt:lpstr>
      <vt:lpstr>WHY智能合約</vt:lpstr>
      <vt:lpstr>為何使用另一區塊鏈做為儲存</vt:lpstr>
      <vt:lpstr>WHY跨鏈技術 -&gt; HOW</vt:lpstr>
      <vt:lpstr>Outline</vt:lpstr>
      <vt:lpstr>PowerPoint 簡報</vt:lpstr>
      <vt:lpstr>PowerPoint 簡報</vt:lpstr>
      <vt:lpstr>PowerPoint 簡報</vt:lpstr>
      <vt:lpstr>PowerPoint 簡報</vt:lpstr>
      <vt:lpstr>跨鏈技術</vt:lpstr>
      <vt:lpstr>PowerPoint 簡報</vt:lpstr>
      <vt:lpstr>智能合約與Oraclize (Provable)服務</vt:lpstr>
      <vt:lpstr>智能合約與Oraclize(Provable)服務</vt:lpstr>
      <vt:lpstr>交易內容處理方法(Solidity)</vt:lpstr>
      <vt:lpstr>交易內容處理方法(Solidity)</vt:lpstr>
      <vt:lpstr>「區塊範圍」與「時間範圍」查詢功能</vt:lpstr>
      <vt:lpstr>Binary Search查詢效能比較</vt:lpstr>
      <vt:lpstr>Outline</vt:lpstr>
      <vt:lpstr>實作中遭遇的難題</vt:lpstr>
      <vt:lpstr>網頁架構圖</vt:lpstr>
      <vt:lpstr>Demo</vt:lpstr>
      <vt:lpstr>結論</vt:lpstr>
      <vt:lpstr>結論</vt:lpstr>
      <vt:lpstr>感謝聆聽</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區塊鏈跨鏈互操作性研究: 以 R3 Corda 與以太坊為例 Cross-Chain Interoperability Study: The Case of R3 Corda and Ethereum</dc:title>
  <dc:creator>wufx</dc:creator>
  <cp:lastModifiedBy>Windows 使用者</cp:lastModifiedBy>
  <cp:revision>373</cp:revision>
  <dcterms:modified xsi:type="dcterms:W3CDTF">2020-11-11T18:03:48Z</dcterms:modified>
</cp:coreProperties>
</file>